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0" r:id="rId4"/>
    <p:sldId id="261" r:id="rId5"/>
    <p:sldId id="27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4" r:id="rId17"/>
    <p:sldId id="275" r:id="rId18"/>
    <p:sldId id="276" r:id="rId19"/>
    <p:sldId id="277" r:id="rId20"/>
    <p:sldId id="273" r:id="rId21"/>
    <p:sldId id="278" r:id="rId22"/>
    <p:sldId id="279" r:id="rId23"/>
    <p:sldId id="284" r:id="rId24"/>
    <p:sldId id="285" r:id="rId25"/>
    <p:sldId id="286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96"/>
  </p:normalViewPr>
  <p:slideViewPr>
    <p:cSldViewPr snapToGrid="0">
      <p:cViewPr>
        <p:scale>
          <a:sx n="75" d="100"/>
          <a:sy n="75" d="100"/>
        </p:scale>
        <p:origin x="43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Кол-во итераций относительно входных данных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output!$C$1</c:f>
              <c:strCache>
                <c:ptCount val="1"/>
                <c:pt idx="0">
                  <c:v>Кол-во итераций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FF0000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output!$B$2:$B$101</c:f>
              <c:numCache>
                <c:formatCode>General</c:formatCode>
                <c:ptCount val="100"/>
                <c:pt idx="0">
                  <c:v>45</c:v>
                </c:pt>
                <c:pt idx="1">
                  <c:v>90</c:v>
                </c:pt>
                <c:pt idx="2">
                  <c:v>94</c:v>
                </c:pt>
                <c:pt idx="3">
                  <c:v>233</c:v>
                </c:pt>
                <c:pt idx="4">
                  <c:v>47</c:v>
                </c:pt>
                <c:pt idx="5">
                  <c:v>358</c:v>
                </c:pt>
                <c:pt idx="6">
                  <c:v>18</c:v>
                </c:pt>
                <c:pt idx="7">
                  <c:v>97</c:v>
                </c:pt>
                <c:pt idx="8">
                  <c:v>24</c:v>
                </c:pt>
                <c:pt idx="9">
                  <c:v>50</c:v>
                </c:pt>
                <c:pt idx="10">
                  <c:v>177</c:v>
                </c:pt>
                <c:pt idx="11">
                  <c:v>38</c:v>
                </c:pt>
                <c:pt idx="12">
                  <c:v>271</c:v>
                </c:pt>
                <c:pt idx="13">
                  <c:v>42</c:v>
                </c:pt>
                <c:pt idx="14">
                  <c:v>65</c:v>
                </c:pt>
                <c:pt idx="15">
                  <c:v>13</c:v>
                </c:pt>
                <c:pt idx="16">
                  <c:v>98</c:v>
                </c:pt>
                <c:pt idx="17">
                  <c:v>132</c:v>
                </c:pt>
                <c:pt idx="18">
                  <c:v>23</c:v>
                </c:pt>
                <c:pt idx="19">
                  <c:v>180</c:v>
                </c:pt>
                <c:pt idx="20">
                  <c:v>36</c:v>
                </c:pt>
                <c:pt idx="21">
                  <c:v>48</c:v>
                </c:pt>
                <c:pt idx="22">
                  <c:v>84</c:v>
                </c:pt>
                <c:pt idx="23">
                  <c:v>59</c:v>
                </c:pt>
                <c:pt idx="24">
                  <c:v>43</c:v>
                </c:pt>
                <c:pt idx="25">
                  <c:v>161</c:v>
                </c:pt>
                <c:pt idx="26">
                  <c:v>23</c:v>
                </c:pt>
                <c:pt idx="27">
                  <c:v>27</c:v>
                </c:pt>
                <c:pt idx="28">
                  <c:v>142</c:v>
                </c:pt>
                <c:pt idx="29">
                  <c:v>187</c:v>
                </c:pt>
                <c:pt idx="30">
                  <c:v>49</c:v>
                </c:pt>
                <c:pt idx="31">
                  <c:v>10</c:v>
                </c:pt>
                <c:pt idx="32">
                  <c:v>226</c:v>
                </c:pt>
                <c:pt idx="33">
                  <c:v>210</c:v>
                </c:pt>
                <c:pt idx="34">
                  <c:v>43</c:v>
                </c:pt>
                <c:pt idx="35">
                  <c:v>20</c:v>
                </c:pt>
                <c:pt idx="36">
                  <c:v>51</c:v>
                </c:pt>
                <c:pt idx="37">
                  <c:v>334</c:v>
                </c:pt>
                <c:pt idx="38">
                  <c:v>14</c:v>
                </c:pt>
                <c:pt idx="39">
                  <c:v>155</c:v>
                </c:pt>
                <c:pt idx="40">
                  <c:v>186</c:v>
                </c:pt>
                <c:pt idx="41">
                  <c:v>330</c:v>
                </c:pt>
                <c:pt idx="42">
                  <c:v>311</c:v>
                </c:pt>
                <c:pt idx="43">
                  <c:v>108</c:v>
                </c:pt>
                <c:pt idx="44">
                  <c:v>207</c:v>
                </c:pt>
                <c:pt idx="45">
                  <c:v>206</c:v>
                </c:pt>
                <c:pt idx="46">
                  <c:v>19</c:v>
                </c:pt>
                <c:pt idx="47">
                  <c:v>161</c:v>
                </c:pt>
                <c:pt idx="48">
                  <c:v>356</c:v>
                </c:pt>
                <c:pt idx="49">
                  <c:v>117</c:v>
                </c:pt>
                <c:pt idx="50">
                  <c:v>272</c:v>
                </c:pt>
                <c:pt idx="51">
                  <c:v>329</c:v>
                </c:pt>
                <c:pt idx="52">
                  <c:v>296</c:v>
                </c:pt>
                <c:pt idx="53">
                  <c:v>243</c:v>
                </c:pt>
                <c:pt idx="54">
                  <c:v>283</c:v>
                </c:pt>
                <c:pt idx="55">
                  <c:v>95</c:v>
                </c:pt>
                <c:pt idx="56">
                  <c:v>132</c:v>
                </c:pt>
                <c:pt idx="57">
                  <c:v>289</c:v>
                </c:pt>
                <c:pt idx="58">
                  <c:v>90</c:v>
                </c:pt>
                <c:pt idx="59">
                  <c:v>147</c:v>
                </c:pt>
                <c:pt idx="60">
                  <c:v>94</c:v>
                </c:pt>
                <c:pt idx="61">
                  <c:v>33</c:v>
                </c:pt>
                <c:pt idx="62">
                  <c:v>102</c:v>
                </c:pt>
                <c:pt idx="63">
                  <c:v>92</c:v>
                </c:pt>
                <c:pt idx="64">
                  <c:v>255</c:v>
                </c:pt>
                <c:pt idx="65">
                  <c:v>310</c:v>
                </c:pt>
                <c:pt idx="66">
                  <c:v>320</c:v>
                </c:pt>
                <c:pt idx="67">
                  <c:v>340</c:v>
                </c:pt>
                <c:pt idx="68">
                  <c:v>95</c:v>
                </c:pt>
                <c:pt idx="69">
                  <c:v>201</c:v>
                </c:pt>
                <c:pt idx="70">
                  <c:v>72</c:v>
                </c:pt>
                <c:pt idx="71">
                  <c:v>441</c:v>
                </c:pt>
                <c:pt idx="72">
                  <c:v>189</c:v>
                </c:pt>
                <c:pt idx="73">
                  <c:v>431</c:v>
                </c:pt>
                <c:pt idx="74">
                  <c:v>54</c:v>
                </c:pt>
                <c:pt idx="75">
                  <c:v>104</c:v>
                </c:pt>
                <c:pt idx="76">
                  <c:v>13</c:v>
                </c:pt>
                <c:pt idx="77">
                  <c:v>84</c:v>
                </c:pt>
                <c:pt idx="78">
                  <c:v>91</c:v>
                </c:pt>
                <c:pt idx="79">
                  <c:v>99</c:v>
                </c:pt>
                <c:pt idx="80">
                  <c:v>369</c:v>
                </c:pt>
                <c:pt idx="81">
                  <c:v>2</c:v>
                </c:pt>
                <c:pt idx="82">
                  <c:v>125</c:v>
                </c:pt>
                <c:pt idx="83">
                  <c:v>250</c:v>
                </c:pt>
                <c:pt idx="84">
                  <c:v>29</c:v>
                </c:pt>
                <c:pt idx="85">
                  <c:v>95</c:v>
                </c:pt>
                <c:pt idx="86">
                  <c:v>338</c:v>
                </c:pt>
                <c:pt idx="87">
                  <c:v>75</c:v>
                </c:pt>
                <c:pt idx="88">
                  <c:v>418</c:v>
                </c:pt>
                <c:pt idx="89">
                  <c:v>216</c:v>
                </c:pt>
                <c:pt idx="90">
                  <c:v>152</c:v>
                </c:pt>
                <c:pt idx="91">
                  <c:v>90</c:v>
                </c:pt>
                <c:pt idx="92">
                  <c:v>153</c:v>
                </c:pt>
                <c:pt idx="93">
                  <c:v>112</c:v>
                </c:pt>
                <c:pt idx="94">
                  <c:v>40</c:v>
                </c:pt>
                <c:pt idx="95">
                  <c:v>124</c:v>
                </c:pt>
                <c:pt idx="96">
                  <c:v>114</c:v>
                </c:pt>
                <c:pt idx="97">
                  <c:v>206</c:v>
                </c:pt>
                <c:pt idx="98">
                  <c:v>183</c:v>
                </c:pt>
                <c:pt idx="99">
                  <c:v>25</c:v>
                </c:pt>
              </c:numCache>
            </c:numRef>
          </c:xVal>
          <c:yVal>
            <c:numRef>
              <c:f>output!$C$2:$C$101</c:f>
              <c:numCache>
                <c:formatCode>General</c:formatCode>
                <c:ptCount val="100"/>
                <c:pt idx="0">
                  <c:v>35</c:v>
                </c:pt>
                <c:pt idx="1">
                  <c:v>81</c:v>
                </c:pt>
                <c:pt idx="2">
                  <c:v>87</c:v>
                </c:pt>
                <c:pt idx="3">
                  <c:v>98</c:v>
                </c:pt>
                <c:pt idx="4">
                  <c:v>105</c:v>
                </c:pt>
                <c:pt idx="5">
                  <c:v>112</c:v>
                </c:pt>
                <c:pt idx="6">
                  <c:v>117</c:v>
                </c:pt>
                <c:pt idx="7">
                  <c:v>143</c:v>
                </c:pt>
                <c:pt idx="8">
                  <c:v>165</c:v>
                </c:pt>
                <c:pt idx="9">
                  <c:v>169</c:v>
                </c:pt>
                <c:pt idx="10">
                  <c:v>171</c:v>
                </c:pt>
                <c:pt idx="11">
                  <c:v>181</c:v>
                </c:pt>
                <c:pt idx="12">
                  <c:v>183</c:v>
                </c:pt>
                <c:pt idx="13">
                  <c:v>191</c:v>
                </c:pt>
                <c:pt idx="14">
                  <c:v>193</c:v>
                </c:pt>
                <c:pt idx="15">
                  <c:v>200</c:v>
                </c:pt>
                <c:pt idx="16">
                  <c:v>201</c:v>
                </c:pt>
                <c:pt idx="17">
                  <c:v>211</c:v>
                </c:pt>
                <c:pt idx="18">
                  <c:v>215</c:v>
                </c:pt>
                <c:pt idx="19">
                  <c:v>217</c:v>
                </c:pt>
                <c:pt idx="20">
                  <c:v>219</c:v>
                </c:pt>
                <c:pt idx="21">
                  <c:v>223</c:v>
                </c:pt>
                <c:pt idx="22">
                  <c:v>231</c:v>
                </c:pt>
                <c:pt idx="23">
                  <c:v>235</c:v>
                </c:pt>
                <c:pt idx="24">
                  <c:v>235</c:v>
                </c:pt>
                <c:pt idx="25">
                  <c:v>239</c:v>
                </c:pt>
                <c:pt idx="26">
                  <c:v>251</c:v>
                </c:pt>
                <c:pt idx="27">
                  <c:v>257</c:v>
                </c:pt>
                <c:pt idx="28">
                  <c:v>258</c:v>
                </c:pt>
                <c:pt idx="29">
                  <c:v>259</c:v>
                </c:pt>
                <c:pt idx="30">
                  <c:v>267</c:v>
                </c:pt>
                <c:pt idx="31">
                  <c:v>271</c:v>
                </c:pt>
                <c:pt idx="32">
                  <c:v>313</c:v>
                </c:pt>
                <c:pt idx="33">
                  <c:v>322</c:v>
                </c:pt>
                <c:pt idx="34">
                  <c:v>323</c:v>
                </c:pt>
                <c:pt idx="35">
                  <c:v>331</c:v>
                </c:pt>
                <c:pt idx="36">
                  <c:v>333</c:v>
                </c:pt>
                <c:pt idx="37">
                  <c:v>345</c:v>
                </c:pt>
                <c:pt idx="38">
                  <c:v>347</c:v>
                </c:pt>
                <c:pt idx="39">
                  <c:v>361</c:v>
                </c:pt>
                <c:pt idx="40">
                  <c:v>363</c:v>
                </c:pt>
                <c:pt idx="41">
                  <c:v>385</c:v>
                </c:pt>
                <c:pt idx="42">
                  <c:v>387</c:v>
                </c:pt>
                <c:pt idx="43">
                  <c:v>393</c:v>
                </c:pt>
                <c:pt idx="44">
                  <c:v>397</c:v>
                </c:pt>
                <c:pt idx="45">
                  <c:v>413</c:v>
                </c:pt>
                <c:pt idx="46">
                  <c:v>419</c:v>
                </c:pt>
                <c:pt idx="47">
                  <c:v>429</c:v>
                </c:pt>
                <c:pt idx="48">
                  <c:v>430</c:v>
                </c:pt>
                <c:pt idx="49">
                  <c:v>437</c:v>
                </c:pt>
                <c:pt idx="50">
                  <c:v>438</c:v>
                </c:pt>
                <c:pt idx="51">
                  <c:v>447</c:v>
                </c:pt>
                <c:pt idx="52">
                  <c:v>455</c:v>
                </c:pt>
                <c:pt idx="53">
                  <c:v>458</c:v>
                </c:pt>
                <c:pt idx="54">
                  <c:v>463</c:v>
                </c:pt>
                <c:pt idx="55">
                  <c:v>473</c:v>
                </c:pt>
                <c:pt idx="56">
                  <c:v>479</c:v>
                </c:pt>
                <c:pt idx="57">
                  <c:v>507</c:v>
                </c:pt>
                <c:pt idx="58">
                  <c:v>516</c:v>
                </c:pt>
                <c:pt idx="59">
                  <c:v>556</c:v>
                </c:pt>
                <c:pt idx="60">
                  <c:v>559</c:v>
                </c:pt>
                <c:pt idx="61">
                  <c:v>563</c:v>
                </c:pt>
                <c:pt idx="62">
                  <c:v>569</c:v>
                </c:pt>
                <c:pt idx="63">
                  <c:v>621</c:v>
                </c:pt>
                <c:pt idx="64">
                  <c:v>630</c:v>
                </c:pt>
                <c:pt idx="65">
                  <c:v>630</c:v>
                </c:pt>
                <c:pt idx="66">
                  <c:v>632</c:v>
                </c:pt>
                <c:pt idx="67">
                  <c:v>717</c:v>
                </c:pt>
                <c:pt idx="68">
                  <c:v>719</c:v>
                </c:pt>
                <c:pt idx="69">
                  <c:v>720</c:v>
                </c:pt>
                <c:pt idx="70">
                  <c:v>731</c:v>
                </c:pt>
                <c:pt idx="71">
                  <c:v>779</c:v>
                </c:pt>
                <c:pt idx="72">
                  <c:v>784</c:v>
                </c:pt>
                <c:pt idx="73">
                  <c:v>786</c:v>
                </c:pt>
                <c:pt idx="74">
                  <c:v>798</c:v>
                </c:pt>
                <c:pt idx="75">
                  <c:v>799</c:v>
                </c:pt>
                <c:pt idx="76">
                  <c:v>807</c:v>
                </c:pt>
                <c:pt idx="77">
                  <c:v>857</c:v>
                </c:pt>
                <c:pt idx="78">
                  <c:v>861</c:v>
                </c:pt>
                <c:pt idx="79">
                  <c:v>865</c:v>
                </c:pt>
                <c:pt idx="80">
                  <c:v>886</c:v>
                </c:pt>
                <c:pt idx="81">
                  <c:v>893</c:v>
                </c:pt>
                <c:pt idx="82">
                  <c:v>911</c:v>
                </c:pt>
                <c:pt idx="83">
                  <c:v>1000</c:v>
                </c:pt>
                <c:pt idx="84">
                  <c:v>1007</c:v>
                </c:pt>
                <c:pt idx="85">
                  <c:v>1009</c:v>
                </c:pt>
                <c:pt idx="86">
                  <c:v>1055</c:v>
                </c:pt>
                <c:pt idx="87">
                  <c:v>1078</c:v>
                </c:pt>
                <c:pt idx="88">
                  <c:v>1087</c:v>
                </c:pt>
                <c:pt idx="89">
                  <c:v>1124</c:v>
                </c:pt>
                <c:pt idx="90">
                  <c:v>1155</c:v>
                </c:pt>
                <c:pt idx="91">
                  <c:v>1283</c:v>
                </c:pt>
                <c:pt idx="92">
                  <c:v>1293</c:v>
                </c:pt>
                <c:pt idx="93">
                  <c:v>1315</c:v>
                </c:pt>
                <c:pt idx="94">
                  <c:v>1357</c:v>
                </c:pt>
                <c:pt idx="95">
                  <c:v>1357</c:v>
                </c:pt>
                <c:pt idx="96">
                  <c:v>1429</c:v>
                </c:pt>
                <c:pt idx="97">
                  <c:v>1437</c:v>
                </c:pt>
                <c:pt idx="98">
                  <c:v>1528</c:v>
                </c:pt>
                <c:pt idx="99">
                  <c:v>1705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63B-4FEB-A5E5-14777CBCFE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5045951"/>
        <c:axId val="2125046431"/>
      </c:scatterChart>
      <c:valAx>
        <c:axId val="21250459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Входные</a:t>
                </a:r>
                <a:r>
                  <a:rPr lang="ru-RU" baseline="0"/>
                  <a:t> данные</a:t>
                </a:r>
                <a:endParaRPr lang="ru-R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25046431"/>
        <c:crosses val="autoZero"/>
        <c:crossBetween val="midCat"/>
      </c:valAx>
      <c:valAx>
        <c:axId val="2125046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 Количество</a:t>
                </a:r>
                <a:r>
                  <a:rPr lang="ru-RU" baseline="0"/>
                  <a:t> итераций</a:t>
                </a:r>
                <a:endParaRPr lang="ru-R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250459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Время</a:t>
            </a:r>
            <a:r>
              <a:rPr lang="ru-RU" baseline="0"/>
              <a:t> относительно входных данных</a:t>
            </a: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[Книга1]output!$C$1</c:f>
              <c:strCache>
                <c:ptCount val="1"/>
                <c:pt idx="0">
                  <c:v>Время, нс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FF0000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[Книга1]output!$B$2:$B$101</c:f>
              <c:numCache>
                <c:formatCode>General</c:formatCode>
                <c:ptCount val="100"/>
                <c:pt idx="0">
                  <c:v>45</c:v>
                </c:pt>
                <c:pt idx="1">
                  <c:v>94</c:v>
                </c:pt>
                <c:pt idx="2">
                  <c:v>18</c:v>
                </c:pt>
                <c:pt idx="3">
                  <c:v>38</c:v>
                </c:pt>
                <c:pt idx="4">
                  <c:v>90</c:v>
                </c:pt>
                <c:pt idx="5">
                  <c:v>50</c:v>
                </c:pt>
                <c:pt idx="6">
                  <c:v>24</c:v>
                </c:pt>
                <c:pt idx="7">
                  <c:v>23</c:v>
                </c:pt>
                <c:pt idx="8">
                  <c:v>233</c:v>
                </c:pt>
                <c:pt idx="9">
                  <c:v>97</c:v>
                </c:pt>
                <c:pt idx="10">
                  <c:v>271</c:v>
                </c:pt>
                <c:pt idx="11">
                  <c:v>47</c:v>
                </c:pt>
                <c:pt idx="12">
                  <c:v>42</c:v>
                </c:pt>
                <c:pt idx="13">
                  <c:v>13</c:v>
                </c:pt>
                <c:pt idx="14">
                  <c:v>65</c:v>
                </c:pt>
                <c:pt idx="15">
                  <c:v>36</c:v>
                </c:pt>
                <c:pt idx="16">
                  <c:v>23</c:v>
                </c:pt>
                <c:pt idx="17">
                  <c:v>10</c:v>
                </c:pt>
                <c:pt idx="18">
                  <c:v>98</c:v>
                </c:pt>
                <c:pt idx="19">
                  <c:v>132</c:v>
                </c:pt>
                <c:pt idx="20">
                  <c:v>48</c:v>
                </c:pt>
                <c:pt idx="21">
                  <c:v>180</c:v>
                </c:pt>
                <c:pt idx="22">
                  <c:v>43</c:v>
                </c:pt>
                <c:pt idx="23">
                  <c:v>84</c:v>
                </c:pt>
                <c:pt idx="24">
                  <c:v>59</c:v>
                </c:pt>
                <c:pt idx="25">
                  <c:v>27</c:v>
                </c:pt>
                <c:pt idx="26">
                  <c:v>177</c:v>
                </c:pt>
                <c:pt idx="27">
                  <c:v>187</c:v>
                </c:pt>
                <c:pt idx="28">
                  <c:v>161</c:v>
                </c:pt>
                <c:pt idx="29">
                  <c:v>49</c:v>
                </c:pt>
                <c:pt idx="30">
                  <c:v>356</c:v>
                </c:pt>
                <c:pt idx="31">
                  <c:v>226</c:v>
                </c:pt>
                <c:pt idx="32">
                  <c:v>20</c:v>
                </c:pt>
                <c:pt idx="33">
                  <c:v>14</c:v>
                </c:pt>
                <c:pt idx="34">
                  <c:v>329</c:v>
                </c:pt>
                <c:pt idx="35">
                  <c:v>51</c:v>
                </c:pt>
                <c:pt idx="36">
                  <c:v>43</c:v>
                </c:pt>
                <c:pt idx="37">
                  <c:v>142</c:v>
                </c:pt>
                <c:pt idx="38">
                  <c:v>155</c:v>
                </c:pt>
                <c:pt idx="39">
                  <c:v>334</c:v>
                </c:pt>
                <c:pt idx="40">
                  <c:v>311</c:v>
                </c:pt>
                <c:pt idx="41">
                  <c:v>330</c:v>
                </c:pt>
                <c:pt idx="42">
                  <c:v>108</c:v>
                </c:pt>
                <c:pt idx="43">
                  <c:v>210</c:v>
                </c:pt>
                <c:pt idx="44">
                  <c:v>94</c:v>
                </c:pt>
                <c:pt idx="45">
                  <c:v>19</c:v>
                </c:pt>
                <c:pt idx="46">
                  <c:v>117</c:v>
                </c:pt>
                <c:pt idx="47">
                  <c:v>95</c:v>
                </c:pt>
                <c:pt idx="48">
                  <c:v>207</c:v>
                </c:pt>
                <c:pt idx="49">
                  <c:v>186</c:v>
                </c:pt>
                <c:pt idx="50">
                  <c:v>296</c:v>
                </c:pt>
                <c:pt idx="51">
                  <c:v>206</c:v>
                </c:pt>
                <c:pt idx="52">
                  <c:v>161</c:v>
                </c:pt>
                <c:pt idx="53">
                  <c:v>33</c:v>
                </c:pt>
                <c:pt idx="54">
                  <c:v>272</c:v>
                </c:pt>
                <c:pt idx="55">
                  <c:v>283</c:v>
                </c:pt>
                <c:pt idx="56">
                  <c:v>90</c:v>
                </c:pt>
                <c:pt idx="57">
                  <c:v>255</c:v>
                </c:pt>
                <c:pt idx="58">
                  <c:v>358</c:v>
                </c:pt>
                <c:pt idx="59">
                  <c:v>243</c:v>
                </c:pt>
                <c:pt idx="60">
                  <c:v>132</c:v>
                </c:pt>
                <c:pt idx="61">
                  <c:v>289</c:v>
                </c:pt>
                <c:pt idx="62">
                  <c:v>147</c:v>
                </c:pt>
                <c:pt idx="63">
                  <c:v>102</c:v>
                </c:pt>
                <c:pt idx="64">
                  <c:v>92</c:v>
                </c:pt>
                <c:pt idx="65">
                  <c:v>54</c:v>
                </c:pt>
                <c:pt idx="66">
                  <c:v>310</c:v>
                </c:pt>
                <c:pt idx="67">
                  <c:v>320</c:v>
                </c:pt>
                <c:pt idx="68">
                  <c:v>201</c:v>
                </c:pt>
                <c:pt idx="69">
                  <c:v>340</c:v>
                </c:pt>
                <c:pt idx="70">
                  <c:v>95</c:v>
                </c:pt>
                <c:pt idx="71">
                  <c:v>2</c:v>
                </c:pt>
                <c:pt idx="72">
                  <c:v>441</c:v>
                </c:pt>
                <c:pt idx="73">
                  <c:v>104</c:v>
                </c:pt>
                <c:pt idx="74">
                  <c:v>72</c:v>
                </c:pt>
                <c:pt idx="75">
                  <c:v>13</c:v>
                </c:pt>
                <c:pt idx="76">
                  <c:v>338</c:v>
                </c:pt>
                <c:pt idx="77">
                  <c:v>189</c:v>
                </c:pt>
                <c:pt idx="78">
                  <c:v>431</c:v>
                </c:pt>
                <c:pt idx="79">
                  <c:v>125</c:v>
                </c:pt>
                <c:pt idx="80">
                  <c:v>369</c:v>
                </c:pt>
                <c:pt idx="81">
                  <c:v>91</c:v>
                </c:pt>
                <c:pt idx="82">
                  <c:v>84</c:v>
                </c:pt>
                <c:pt idx="83">
                  <c:v>99</c:v>
                </c:pt>
                <c:pt idx="84">
                  <c:v>95</c:v>
                </c:pt>
                <c:pt idx="85">
                  <c:v>250</c:v>
                </c:pt>
                <c:pt idx="86">
                  <c:v>29</c:v>
                </c:pt>
                <c:pt idx="87">
                  <c:v>216</c:v>
                </c:pt>
                <c:pt idx="88">
                  <c:v>75</c:v>
                </c:pt>
                <c:pt idx="89">
                  <c:v>153</c:v>
                </c:pt>
                <c:pt idx="90">
                  <c:v>183</c:v>
                </c:pt>
                <c:pt idx="91">
                  <c:v>152</c:v>
                </c:pt>
                <c:pt idx="92">
                  <c:v>418</c:v>
                </c:pt>
                <c:pt idx="93">
                  <c:v>90</c:v>
                </c:pt>
                <c:pt idx="94">
                  <c:v>124</c:v>
                </c:pt>
                <c:pt idx="95">
                  <c:v>112</c:v>
                </c:pt>
                <c:pt idx="96">
                  <c:v>114</c:v>
                </c:pt>
                <c:pt idx="97">
                  <c:v>206</c:v>
                </c:pt>
                <c:pt idx="98">
                  <c:v>40</c:v>
                </c:pt>
                <c:pt idx="99">
                  <c:v>25</c:v>
                </c:pt>
              </c:numCache>
            </c:numRef>
          </c:xVal>
          <c:yVal>
            <c:numRef>
              <c:f>[Книга1]output!$C$2:$C$101</c:f>
              <c:numCache>
                <c:formatCode>General</c:formatCode>
                <c:ptCount val="100"/>
                <c:pt idx="0">
                  <c:v>6400</c:v>
                </c:pt>
                <c:pt idx="1">
                  <c:v>9200</c:v>
                </c:pt>
                <c:pt idx="2">
                  <c:v>9500</c:v>
                </c:pt>
                <c:pt idx="3">
                  <c:v>9600</c:v>
                </c:pt>
                <c:pt idx="4">
                  <c:v>11000</c:v>
                </c:pt>
                <c:pt idx="5">
                  <c:v>11400</c:v>
                </c:pt>
                <c:pt idx="6">
                  <c:v>11600</c:v>
                </c:pt>
                <c:pt idx="7">
                  <c:v>11800</c:v>
                </c:pt>
                <c:pt idx="8">
                  <c:v>12100</c:v>
                </c:pt>
                <c:pt idx="9">
                  <c:v>12300</c:v>
                </c:pt>
                <c:pt idx="10">
                  <c:v>12900</c:v>
                </c:pt>
                <c:pt idx="11">
                  <c:v>13100</c:v>
                </c:pt>
                <c:pt idx="12">
                  <c:v>13400</c:v>
                </c:pt>
                <c:pt idx="13">
                  <c:v>13400</c:v>
                </c:pt>
                <c:pt idx="14">
                  <c:v>13500</c:v>
                </c:pt>
                <c:pt idx="15">
                  <c:v>13600</c:v>
                </c:pt>
                <c:pt idx="16">
                  <c:v>13800</c:v>
                </c:pt>
                <c:pt idx="17">
                  <c:v>13800</c:v>
                </c:pt>
                <c:pt idx="18">
                  <c:v>13900</c:v>
                </c:pt>
                <c:pt idx="19">
                  <c:v>14100</c:v>
                </c:pt>
                <c:pt idx="20">
                  <c:v>14900</c:v>
                </c:pt>
                <c:pt idx="21">
                  <c:v>15000</c:v>
                </c:pt>
                <c:pt idx="22">
                  <c:v>15600</c:v>
                </c:pt>
                <c:pt idx="23">
                  <c:v>15700</c:v>
                </c:pt>
                <c:pt idx="24">
                  <c:v>16000</c:v>
                </c:pt>
                <c:pt idx="25">
                  <c:v>16100</c:v>
                </c:pt>
                <c:pt idx="26">
                  <c:v>16300</c:v>
                </c:pt>
                <c:pt idx="27">
                  <c:v>17000</c:v>
                </c:pt>
                <c:pt idx="28">
                  <c:v>17800</c:v>
                </c:pt>
                <c:pt idx="29">
                  <c:v>18000</c:v>
                </c:pt>
                <c:pt idx="30">
                  <c:v>18300</c:v>
                </c:pt>
                <c:pt idx="31">
                  <c:v>19200</c:v>
                </c:pt>
                <c:pt idx="32">
                  <c:v>19300</c:v>
                </c:pt>
                <c:pt idx="33">
                  <c:v>19300</c:v>
                </c:pt>
                <c:pt idx="34">
                  <c:v>19500</c:v>
                </c:pt>
                <c:pt idx="35">
                  <c:v>19700</c:v>
                </c:pt>
                <c:pt idx="36">
                  <c:v>20400</c:v>
                </c:pt>
                <c:pt idx="37">
                  <c:v>20600</c:v>
                </c:pt>
                <c:pt idx="38">
                  <c:v>20700</c:v>
                </c:pt>
                <c:pt idx="39">
                  <c:v>21200</c:v>
                </c:pt>
                <c:pt idx="40">
                  <c:v>22300</c:v>
                </c:pt>
                <c:pt idx="41">
                  <c:v>22700</c:v>
                </c:pt>
                <c:pt idx="42">
                  <c:v>22800</c:v>
                </c:pt>
                <c:pt idx="43">
                  <c:v>23100</c:v>
                </c:pt>
                <c:pt idx="44">
                  <c:v>23500</c:v>
                </c:pt>
                <c:pt idx="45">
                  <c:v>23600</c:v>
                </c:pt>
                <c:pt idx="46">
                  <c:v>23600</c:v>
                </c:pt>
                <c:pt idx="47">
                  <c:v>23800</c:v>
                </c:pt>
                <c:pt idx="48">
                  <c:v>24500</c:v>
                </c:pt>
                <c:pt idx="49">
                  <c:v>24700</c:v>
                </c:pt>
                <c:pt idx="50">
                  <c:v>25400</c:v>
                </c:pt>
                <c:pt idx="51">
                  <c:v>25500</c:v>
                </c:pt>
                <c:pt idx="52">
                  <c:v>25600</c:v>
                </c:pt>
                <c:pt idx="53">
                  <c:v>25800</c:v>
                </c:pt>
                <c:pt idx="54">
                  <c:v>25900</c:v>
                </c:pt>
                <c:pt idx="55">
                  <c:v>26100</c:v>
                </c:pt>
                <c:pt idx="56">
                  <c:v>26100</c:v>
                </c:pt>
                <c:pt idx="57">
                  <c:v>26300</c:v>
                </c:pt>
                <c:pt idx="58">
                  <c:v>26500</c:v>
                </c:pt>
                <c:pt idx="59">
                  <c:v>26500</c:v>
                </c:pt>
                <c:pt idx="60">
                  <c:v>26500</c:v>
                </c:pt>
                <c:pt idx="61">
                  <c:v>28600</c:v>
                </c:pt>
                <c:pt idx="62">
                  <c:v>29500</c:v>
                </c:pt>
                <c:pt idx="63">
                  <c:v>29900</c:v>
                </c:pt>
                <c:pt idx="64">
                  <c:v>32000</c:v>
                </c:pt>
                <c:pt idx="65">
                  <c:v>33300</c:v>
                </c:pt>
                <c:pt idx="66">
                  <c:v>34000</c:v>
                </c:pt>
                <c:pt idx="67">
                  <c:v>34300</c:v>
                </c:pt>
                <c:pt idx="68">
                  <c:v>35400</c:v>
                </c:pt>
                <c:pt idx="69">
                  <c:v>35700</c:v>
                </c:pt>
                <c:pt idx="70">
                  <c:v>36200</c:v>
                </c:pt>
                <c:pt idx="71">
                  <c:v>37600</c:v>
                </c:pt>
                <c:pt idx="72">
                  <c:v>38700</c:v>
                </c:pt>
                <c:pt idx="73">
                  <c:v>39400</c:v>
                </c:pt>
                <c:pt idx="74">
                  <c:v>39700</c:v>
                </c:pt>
                <c:pt idx="75">
                  <c:v>39900</c:v>
                </c:pt>
                <c:pt idx="76">
                  <c:v>40000</c:v>
                </c:pt>
                <c:pt idx="77">
                  <c:v>40300</c:v>
                </c:pt>
                <c:pt idx="78">
                  <c:v>41400</c:v>
                </c:pt>
                <c:pt idx="79">
                  <c:v>42100</c:v>
                </c:pt>
                <c:pt idx="80">
                  <c:v>44000</c:v>
                </c:pt>
                <c:pt idx="81">
                  <c:v>44700</c:v>
                </c:pt>
                <c:pt idx="82">
                  <c:v>45500</c:v>
                </c:pt>
                <c:pt idx="83">
                  <c:v>45900</c:v>
                </c:pt>
                <c:pt idx="84">
                  <c:v>49300</c:v>
                </c:pt>
                <c:pt idx="85">
                  <c:v>49900</c:v>
                </c:pt>
                <c:pt idx="86">
                  <c:v>49900</c:v>
                </c:pt>
                <c:pt idx="87">
                  <c:v>51400</c:v>
                </c:pt>
                <c:pt idx="88">
                  <c:v>52900</c:v>
                </c:pt>
                <c:pt idx="89">
                  <c:v>53700</c:v>
                </c:pt>
                <c:pt idx="90">
                  <c:v>54800</c:v>
                </c:pt>
                <c:pt idx="91">
                  <c:v>57000</c:v>
                </c:pt>
                <c:pt idx="92">
                  <c:v>58700</c:v>
                </c:pt>
                <c:pt idx="93">
                  <c:v>62700</c:v>
                </c:pt>
                <c:pt idx="94">
                  <c:v>62700</c:v>
                </c:pt>
                <c:pt idx="95">
                  <c:v>63900</c:v>
                </c:pt>
                <c:pt idx="96">
                  <c:v>65500</c:v>
                </c:pt>
                <c:pt idx="97">
                  <c:v>66700</c:v>
                </c:pt>
                <c:pt idx="98">
                  <c:v>67400</c:v>
                </c:pt>
                <c:pt idx="99">
                  <c:v>82200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25B-4AFF-89E7-367FD1E409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7203327"/>
        <c:axId val="2127202847"/>
      </c:scatterChart>
      <c:valAx>
        <c:axId val="21272033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Входные данные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27202847"/>
        <c:crosses val="autoZero"/>
        <c:crossBetween val="midCat"/>
      </c:valAx>
      <c:valAx>
        <c:axId val="2127202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 Время,</a:t>
                </a:r>
                <a:r>
                  <a:rPr lang="ru-RU" baseline="0"/>
                  <a:t> нс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272033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4278C-9C0D-2242-B109-D0CFFEDC9AD3}" type="datetimeFigureOut">
              <a:rPr lang="en-RU" smtClean="0"/>
              <a:t>05/18/2023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9EAF2-2E18-BF40-988D-51BC265A7AB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22205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9EAF2-2E18-BF40-988D-51BC265A7AB4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42635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9EAF2-2E18-BF40-988D-51BC265A7AB4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53783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9EAF2-2E18-BF40-988D-51BC265A7AB4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25747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9EAF2-2E18-BF40-988D-51BC265A7AB4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9827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9EAF2-2E18-BF40-988D-51BC265A7AB4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94845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9EAF2-2E18-BF40-988D-51BC265A7AB4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08818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9EAF2-2E18-BF40-988D-51BC265A7AB4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13847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9EAF2-2E18-BF40-988D-51BC265A7AB4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13280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9EAF2-2E18-BF40-988D-51BC265A7AB4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60978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6C2A-FAD2-2B1D-F45D-61355F937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A27FE-14B3-CCEA-48D4-847D12DC6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8C0C7-4ABE-3250-8C8D-B957F1C0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6519C-BD9B-6E43-B7C7-AFF8A758C139}" type="datetimeFigureOut">
              <a:rPr lang="en-RU" smtClean="0"/>
              <a:t>05/18/2023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E757E-7E77-B056-82AE-8F2A31459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39A55-C00D-32A8-9832-F7A501817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C84E5-9FA4-4545-B168-B0C86165673E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71042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FD8E6-96A0-46A2-C782-E5F8450B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148D9-459F-7BEA-1642-D64BCEC19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6EF2F-649E-562D-D4DB-0BAA57EE9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6519C-BD9B-6E43-B7C7-AFF8A758C139}" type="datetimeFigureOut">
              <a:rPr lang="en-RU" smtClean="0"/>
              <a:t>05/18/2023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FD921-F60F-FB91-E050-DD84FD119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CF14E-4E6E-0899-7473-B8449D4D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C84E5-9FA4-4545-B168-B0C86165673E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3830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2BF8D0-A032-49D5-10AF-AF4202C437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6F5D54-0DFF-E4FF-8114-465F8D75C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C73FE-DC5A-C3A1-4EDF-A94915040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6519C-BD9B-6E43-B7C7-AFF8A758C139}" type="datetimeFigureOut">
              <a:rPr lang="en-RU" smtClean="0"/>
              <a:t>05/18/2023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2C184-DB8F-12DB-1F1B-7F592F7FF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11345-C618-0B49-C912-A3E35420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C84E5-9FA4-4545-B168-B0C86165673E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788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2631A-B1AF-2759-EC4C-39DE4AA4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62F21-8D3F-1012-D19F-79236904B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17C49-AC48-FBA2-4334-861C1B88C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6519C-BD9B-6E43-B7C7-AFF8A758C139}" type="datetimeFigureOut">
              <a:rPr lang="en-RU" smtClean="0"/>
              <a:t>05/18/2023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9CBDC-56AF-3C4C-9807-A9A7EA1FB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B167B-E8C2-0581-0331-2DFEA9DA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C84E5-9FA4-4545-B168-B0C86165673E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569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A7D5-6B60-17BE-DD6E-D0C154A80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C8025-3322-39C4-1FA5-9E01C500F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10A90-7CFB-4185-97BA-8FCAC098F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6519C-BD9B-6E43-B7C7-AFF8A758C139}" type="datetimeFigureOut">
              <a:rPr lang="en-RU" smtClean="0"/>
              <a:t>05/18/2023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B04DA-324B-EF94-53C0-CB1F4DEF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4ECB5-FBD5-0C8D-D88A-51738F0B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C84E5-9FA4-4545-B168-B0C86165673E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73602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E8F1-3424-2F5B-95B1-A9F2E348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5BD95-294A-D0B0-8C0E-742F2AA9A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B39D76-2BBD-EC51-C80E-B744563D9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93F8A-E12E-6148-D9B9-AEB87A39F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6519C-BD9B-6E43-B7C7-AFF8A758C139}" type="datetimeFigureOut">
              <a:rPr lang="en-RU" smtClean="0"/>
              <a:t>05/18/2023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94356-609B-9B33-ABC3-DE699D6B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A3180-2B66-B07F-2133-AD1251DA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C84E5-9FA4-4545-B168-B0C86165673E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81086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563A4-0938-7722-2607-37354F8B7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F67-93CB-69FA-F914-42EE0EF13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6A467-6C83-7D03-526A-229711DE1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D25F5-9374-4590-8D7D-53E7B923AE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BDFC1A-E426-E4EB-4EED-F44C76FC95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556382-4B31-AEF5-B493-A50F6227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6519C-BD9B-6E43-B7C7-AFF8A758C139}" type="datetimeFigureOut">
              <a:rPr lang="en-RU" smtClean="0"/>
              <a:t>05/18/2023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C7C576-1265-D6D8-3BC4-20B9D635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67BDA-6966-0B67-DE35-0B2EC93C9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C84E5-9FA4-4545-B168-B0C86165673E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7660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159EA-B6FA-A93E-C07F-92E77476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0D803A-9AF2-49CB-2409-E76F88E7D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6519C-BD9B-6E43-B7C7-AFF8A758C139}" type="datetimeFigureOut">
              <a:rPr lang="en-RU" smtClean="0"/>
              <a:t>05/18/2023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DAF92-A0D9-A525-15F4-C29A3119A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FFB1D-7623-5AE5-18CF-111B7F7A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C84E5-9FA4-4545-B168-B0C86165673E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3753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608DC6-501A-7AD4-9D15-FD6B862DA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6519C-BD9B-6E43-B7C7-AFF8A758C139}" type="datetimeFigureOut">
              <a:rPr lang="en-RU" smtClean="0"/>
              <a:t>05/18/2023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D3A805-49A3-1BFF-D04A-2A939F3A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C329E-247E-4010-A2C4-CA22458B2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C84E5-9FA4-4545-B168-B0C86165673E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7351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6AAA-81A2-EFC4-2A52-EF0BFC292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FF15-D56E-10F8-3E06-8A18D9925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74D3C-F4A6-42B4-4974-41063F324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60510-0150-0B49-F745-96117B92D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6519C-BD9B-6E43-B7C7-AFF8A758C139}" type="datetimeFigureOut">
              <a:rPr lang="en-RU" smtClean="0"/>
              <a:t>05/18/2023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87BFF-0762-5F7A-16AE-EF06E8537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3BE99-ED90-848D-5383-8FBCC6C86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C84E5-9FA4-4545-B168-B0C86165673E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19509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7D9A4-041D-5F14-70F1-6B7B7CCB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8EFC41-37CE-5E01-A2F3-8C4B77EC11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36A98-16BD-369E-BA3F-3FCFD9CD8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E0FA6-BA93-0DCE-020D-A8197CC77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6519C-BD9B-6E43-B7C7-AFF8A758C139}" type="datetimeFigureOut">
              <a:rPr lang="en-RU" smtClean="0"/>
              <a:t>05/18/2023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01A73-ACA5-4E7D-D882-C7FC33000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D5A08-76AC-E044-E3C5-63340E3E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C84E5-9FA4-4545-B168-B0C86165673E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1694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93043-9F4F-F0BF-B3D8-ADEC0286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7B754-65F0-F992-931F-9F8D4CED6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CFE83-18C4-F3E8-8D5D-59137F35A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6519C-BD9B-6E43-B7C7-AFF8A758C139}" type="datetimeFigureOut">
              <a:rPr lang="en-RU" smtClean="0"/>
              <a:t>05/18/2023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01C2D-5A5E-26C4-1BFF-7CE3EB71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AFF61-8761-2373-6C32-45B0499ED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C84E5-9FA4-4545-B168-B0C86165673E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89344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83778-7DCF-B457-C0A2-4516DB8F3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1535"/>
            <a:ext cx="9144000" cy="2387600"/>
          </a:xfrm>
        </p:spPr>
        <p:txBody>
          <a:bodyPr/>
          <a:lstStyle/>
          <a:p>
            <a:r>
              <a:rPr lang="ru-RU" dirty="0"/>
              <a:t>Алгоритм Бойера-Мура</a:t>
            </a:r>
            <a:endParaRPr lang="en-RU" dirty="0">
              <a:latin typeface="Arial Rounded MT Bold" panose="020F0704030504030204" pitchFamily="34" charset="77"/>
            </a:endParaRPr>
          </a:p>
        </p:txBody>
      </p:sp>
      <p:pic>
        <p:nvPicPr>
          <p:cNvPr id="1026" name="Picture 2" descr="Картинка человечек с лупой - 63 фото">
            <a:extLst>
              <a:ext uri="{FF2B5EF4-FFF2-40B4-BE49-F238E27FC236}">
                <a16:creationId xmlns:a16="http://schemas.microsoft.com/office/drawing/2014/main" id="{EE2E0489-1B16-3BA9-B0B2-F4193DB10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97659" y="2669135"/>
            <a:ext cx="3417587" cy="359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8A5B422-86A6-52B6-635D-CB02385FA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7683" y="2669135"/>
            <a:ext cx="9144000" cy="1655762"/>
          </a:xfrm>
        </p:spPr>
        <p:txBody>
          <a:bodyPr/>
          <a:lstStyle/>
          <a:p>
            <a:pPr algn="l"/>
            <a:r>
              <a:rPr lang="en-RU" dirty="0"/>
              <a:t>*</a:t>
            </a:r>
            <a:r>
              <a:rPr lang="ru-RU" dirty="0"/>
              <a:t>поиск под</a:t>
            </a:r>
            <a:r>
              <a:rPr lang="ru-RU" dirty="0">
                <a:solidFill>
                  <a:srgbClr val="FF0000"/>
                </a:solidFill>
              </a:rPr>
              <a:t>строки</a:t>
            </a:r>
            <a:r>
              <a:rPr lang="ru-RU" dirty="0"/>
              <a:t> в строке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853348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A4E5-B36F-7C30-C2E2-CAA290B05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Жестко</a:t>
            </a:r>
            <a:r>
              <a:rPr lang="ru-RU" dirty="0"/>
              <a:t> составляем таблицу</a:t>
            </a:r>
            <a:endParaRPr lang="en-R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18C842C-FEF8-F542-DBC1-CC9599B374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8808266"/>
              </p:ext>
            </p:extLst>
          </p:nvPr>
        </p:nvGraphicFramePr>
        <p:xfrm>
          <a:off x="838200" y="1825624"/>
          <a:ext cx="6750268" cy="2432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4324">
                  <a:extLst>
                    <a:ext uri="{9D8B030D-6E8A-4147-A177-3AD203B41FA5}">
                      <a16:colId xmlns:a16="http://schemas.microsoft.com/office/drawing/2014/main" val="4250391759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605128883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58974679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59251213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595923901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704839817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2238161259"/>
                    </a:ext>
                  </a:extLst>
                </a:gridCol>
              </a:tblGrid>
              <a:tr h="1216026"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С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Т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Р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О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К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А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*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173542"/>
                  </a:ext>
                </a:extLst>
              </a:tr>
              <a:tr h="1216026"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10314"/>
                  </a:ext>
                </a:extLst>
              </a:tr>
            </a:tbl>
          </a:graphicData>
        </a:graphic>
      </p:graphicFrame>
      <p:pic>
        <p:nvPicPr>
          <p:cNvPr id="5122" name="Picture 2" descr="250 человечков для презентации без фона">
            <a:extLst>
              <a:ext uri="{FF2B5EF4-FFF2-40B4-BE49-F238E27FC236}">
                <a16:creationId xmlns:a16="http://schemas.microsoft.com/office/drawing/2014/main" id="{F716C802-679C-7C31-787D-D52D4396F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13160" y="4014951"/>
            <a:ext cx="4975896" cy="325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396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A4E5-B36F-7C30-C2E2-CAA290B05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Жестко</a:t>
            </a:r>
            <a:r>
              <a:rPr lang="ru-RU" dirty="0"/>
              <a:t> составляем таблицу</a:t>
            </a:r>
            <a:endParaRPr lang="en-R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18C842C-FEF8-F542-DBC1-CC9599B374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7951422"/>
              </p:ext>
            </p:extLst>
          </p:nvPr>
        </p:nvGraphicFramePr>
        <p:xfrm>
          <a:off x="838200" y="1825624"/>
          <a:ext cx="6750268" cy="2432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4324">
                  <a:extLst>
                    <a:ext uri="{9D8B030D-6E8A-4147-A177-3AD203B41FA5}">
                      <a16:colId xmlns:a16="http://schemas.microsoft.com/office/drawing/2014/main" val="4250391759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605128883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58974679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59251213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595923901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704839817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2238161259"/>
                    </a:ext>
                  </a:extLst>
                </a:gridCol>
              </a:tblGrid>
              <a:tr h="1216026"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С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Т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Р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О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К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А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*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173542"/>
                  </a:ext>
                </a:extLst>
              </a:tr>
              <a:tr h="1216026"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10314"/>
                  </a:ext>
                </a:extLst>
              </a:tr>
            </a:tbl>
          </a:graphicData>
        </a:graphic>
      </p:graphicFrame>
      <p:pic>
        <p:nvPicPr>
          <p:cNvPr id="5122" name="Picture 2" descr="250 человечков для презентации без фона">
            <a:extLst>
              <a:ext uri="{FF2B5EF4-FFF2-40B4-BE49-F238E27FC236}">
                <a16:creationId xmlns:a16="http://schemas.microsoft.com/office/drawing/2014/main" id="{F716C802-679C-7C31-787D-D52D4396F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13160" y="4014951"/>
            <a:ext cx="4975896" cy="325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810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A4E5-B36F-7C30-C2E2-CAA290B05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Жестко</a:t>
            </a:r>
            <a:r>
              <a:rPr lang="ru-RU" dirty="0"/>
              <a:t> составляем таблицу</a:t>
            </a:r>
            <a:endParaRPr lang="en-R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18C842C-FEF8-F542-DBC1-CC9599B374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4"/>
          <a:ext cx="6750268" cy="2432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4324">
                  <a:extLst>
                    <a:ext uri="{9D8B030D-6E8A-4147-A177-3AD203B41FA5}">
                      <a16:colId xmlns:a16="http://schemas.microsoft.com/office/drawing/2014/main" val="4250391759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605128883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58974679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59251213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595923901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704839817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2238161259"/>
                    </a:ext>
                  </a:extLst>
                </a:gridCol>
              </a:tblGrid>
              <a:tr h="1216026"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С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Т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Р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О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К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А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*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173542"/>
                  </a:ext>
                </a:extLst>
              </a:tr>
              <a:tr h="1216026"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10314"/>
                  </a:ext>
                </a:extLst>
              </a:tr>
            </a:tbl>
          </a:graphicData>
        </a:graphic>
      </p:graphicFrame>
      <p:pic>
        <p:nvPicPr>
          <p:cNvPr id="5122" name="Picture 2" descr="250 человечков для презентации без фона">
            <a:extLst>
              <a:ext uri="{FF2B5EF4-FFF2-40B4-BE49-F238E27FC236}">
                <a16:creationId xmlns:a16="http://schemas.microsoft.com/office/drawing/2014/main" id="{F716C802-679C-7C31-787D-D52D4396F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13160" y="4014951"/>
            <a:ext cx="4975896" cy="325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457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5839C-F468-9603-CD7E-00E98C9CB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Ищем строку в под</a:t>
            </a:r>
            <a:r>
              <a:rPr lang="ru-RU" dirty="0">
                <a:solidFill>
                  <a:srgbClr val="FF0000"/>
                </a:solidFill>
              </a:rPr>
              <a:t>строке</a:t>
            </a:r>
            <a:endParaRPr lang="en-RU" dirty="0">
              <a:solidFill>
                <a:srgbClr val="FF0000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3D2870-651B-1E60-901D-B37BFD682E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835397"/>
              </p:ext>
            </p:extLst>
          </p:nvPr>
        </p:nvGraphicFramePr>
        <p:xfrm>
          <a:off x="985345" y="1690686"/>
          <a:ext cx="3817884" cy="140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5412">
                  <a:extLst>
                    <a:ext uri="{9D8B030D-6E8A-4147-A177-3AD203B41FA5}">
                      <a16:colId xmlns:a16="http://schemas.microsoft.com/office/drawing/2014/main" val="1683119016"/>
                    </a:ext>
                  </a:extLst>
                </a:gridCol>
                <a:gridCol w="545412">
                  <a:extLst>
                    <a:ext uri="{9D8B030D-6E8A-4147-A177-3AD203B41FA5}">
                      <a16:colId xmlns:a16="http://schemas.microsoft.com/office/drawing/2014/main" val="3945043355"/>
                    </a:ext>
                  </a:extLst>
                </a:gridCol>
                <a:gridCol w="545412">
                  <a:extLst>
                    <a:ext uri="{9D8B030D-6E8A-4147-A177-3AD203B41FA5}">
                      <a16:colId xmlns:a16="http://schemas.microsoft.com/office/drawing/2014/main" val="1600346298"/>
                    </a:ext>
                  </a:extLst>
                </a:gridCol>
                <a:gridCol w="545412">
                  <a:extLst>
                    <a:ext uri="{9D8B030D-6E8A-4147-A177-3AD203B41FA5}">
                      <a16:colId xmlns:a16="http://schemas.microsoft.com/office/drawing/2014/main" val="4109765640"/>
                    </a:ext>
                  </a:extLst>
                </a:gridCol>
                <a:gridCol w="545412">
                  <a:extLst>
                    <a:ext uri="{9D8B030D-6E8A-4147-A177-3AD203B41FA5}">
                      <a16:colId xmlns:a16="http://schemas.microsoft.com/office/drawing/2014/main" val="3959121518"/>
                    </a:ext>
                  </a:extLst>
                </a:gridCol>
                <a:gridCol w="545412">
                  <a:extLst>
                    <a:ext uri="{9D8B030D-6E8A-4147-A177-3AD203B41FA5}">
                      <a16:colId xmlns:a16="http://schemas.microsoft.com/office/drawing/2014/main" val="95554043"/>
                    </a:ext>
                  </a:extLst>
                </a:gridCol>
                <a:gridCol w="545412">
                  <a:extLst>
                    <a:ext uri="{9D8B030D-6E8A-4147-A177-3AD203B41FA5}">
                      <a16:colId xmlns:a16="http://schemas.microsoft.com/office/drawing/2014/main" val="3209941574"/>
                    </a:ext>
                  </a:extLst>
                </a:gridCol>
              </a:tblGrid>
              <a:tr h="662782">
                <a:tc>
                  <a:txBody>
                    <a:bodyPr/>
                    <a:lstStyle/>
                    <a:p>
                      <a:pPr algn="ctr"/>
                      <a:r>
                        <a:rPr lang="ru-RU" sz="4000" b="0" dirty="0">
                          <a:solidFill>
                            <a:schemeClr val="tx1"/>
                          </a:solidFill>
                          <a:latin typeface="+mn-lt"/>
                        </a:rPr>
                        <a:t>С</a:t>
                      </a:r>
                      <a:endParaRPr lang="en-RU" sz="4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dirty="0">
                          <a:solidFill>
                            <a:schemeClr val="tx1"/>
                          </a:solidFill>
                          <a:latin typeface="+mn-lt"/>
                        </a:rPr>
                        <a:t>Т</a:t>
                      </a:r>
                      <a:endParaRPr lang="en-RU" sz="4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dirty="0">
                          <a:solidFill>
                            <a:schemeClr val="tx1"/>
                          </a:solidFill>
                          <a:latin typeface="+mn-lt"/>
                        </a:rPr>
                        <a:t>Р</a:t>
                      </a:r>
                      <a:endParaRPr lang="en-RU" sz="4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dirty="0">
                          <a:solidFill>
                            <a:schemeClr val="tx1"/>
                          </a:solidFill>
                          <a:latin typeface="+mn-lt"/>
                        </a:rPr>
                        <a:t>О</a:t>
                      </a:r>
                      <a:endParaRPr lang="en-RU" sz="4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dirty="0">
                          <a:solidFill>
                            <a:schemeClr val="tx1"/>
                          </a:solidFill>
                          <a:latin typeface="+mn-lt"/>
                        </a:rPr>
                        <a:t>К</a:t>
                      </a:r>
                      <a:endParaRPr lang="en-RU" sz="4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dirty="0">
                          <a:solidFill>
                            <a:schemeClr val="tx1"/>
                          </a:solidFill>
                          <a:latin typeface="+mn-lt"/>
                        </a:rPr>
                        <a:t>А</a:t>
                      </a:r>
                      <a:endParaRPr lang="en-RU" sz="4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+mn-lt"/>
                        </a:rPr>
                        <a:t>*</a:t>
                      </a:r>
                      <a:endParaRPr lang="en-RU" sz="4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561201"/>
                  </a:ext>
                </a:extLst>
              </a:tr>
              <a:tr h="662782">
                <a:tc>
                  <a:txBody>
                    <a:bodyPr/>
                    <a:lstStyle/>
                    <a:p>
                      <a:pPr algn="ctr"/>
                      <a:r>
                        <a:rPr lang="ru-RU" sz="4000" b="0" i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RU" sz="40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i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RU" sz="40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i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RU" sz="40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i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RU" sz="40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i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RU" sz="40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i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RU" sz="40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i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RU" sz="40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317537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D07C0B-25DA-C9C8-A4C6-95E66BE9F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440002"/>
              </p:ext>
            </p:extLst>
          </p:nvPr>
        </p:nvGraphicFramePr>
        <p:xfrm>
          <a:off x="985346" y="4054794"/>
          <a:ext cx="439595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439">
                  <a:extLst>
                    <a:ext uri="{9D8B030D-6E8A-4147-A177-3AD203B41FA5}">
                      <a16:colId xmlns:a16="http://schemas.microsoft.com/office/drawing/2014/main" val="3775252820"/>
                    </a:ext>
                  </a:extLst>
                </a:gridCol>
                <a:gridCol w="488439">
                  <a:extLst>
                    <a:ext uri="{9D8B030D-6E8A-4147-A177-3AD203B41FA5}">
                      <a16:colId xmlns:a16="http://schemas.microsoft.com/office/drawing/2014/main" val="2226592838"/>
                    </a:ext>
                  </a:extLst>
                </a:gridCol>
                <a:gridCol w="488439">
                  <a:extLst>
                    <a:ext uri="{9D8B030D-6E8A-4147-A177-3AD203B41FA5}">
                      <a16:colId xmlns:a16="http://schemas.microsoft.com/office/drawing/2014/main" val="3143266887"/>
                    </a:ext>
                  </a:extLst>
                </a:gridCol>
                <a:gridCol w="488439">
                  <a:extLst>
                    <a:ext uri="{9D8B030D-6E8A-4147-A177-3AD203B41FA5}">
                      <a16:colId xmlns:a16="http://schemas.microsoft.com/office/drawing/2014/main" val="102910449"/>
                    </a:ext>
                  </a:extLst>
                </a:gridCol>
                <a:gridCol w="488439">
                  <a:extLst>
                    <a:ext uri="{9D8B030D-6E8A-4147-A177-3AD203B41FA5}">
                      <a16:colId xmlns:a16="http://schemas.microsoft.com/office/drawing/2014/main" val="1659962498"/>
                    </a:ext>
                  </a:extLst>
                </a:gridCol>
                <a:gridCol w="488439">
                  <a:extLst>
                    <a:ext uri="{9D8B030D-6E8A-4147-A177-3AD203B41FA5}">
                      <a16:colId xmlns:a16="http://schemas.microsoft.com/office/drawing/2014/main" val="128227868"/>
                    </a:ext>
                  </a:extLst>
                </a:gridCol>
                <a:gridCol w="488439">
                  <a:extLst>
                    <a:ext uri="{9D8B030D-6E8A-4147-A177-3AD203B41FA5}">
                      <a16:colId xmlns:a16="http://schemas.microsoft.com/office/drawing/2014/main" val="377992191"/>
                    </a:ext>
                  </a:extLst>
                </a:gridCol>
                <a:gridCol w="488439">
                  <a:extLst>
                    <a:ext uri="{9D8B030D-6E8A-4147-A177-3AD203B41FA5}">
                      <a16:colId xmlns:a16="http://schemas.microsoft.com/office/drawing/2014/main" val="99921515"/>
                    </a:ext>
                  </a:extLst>
                </a:gridCol>
                <a:gridCol w="488439">
                  <a:extLst>
                    <a:ext uri="{9D8B030D-6E8A-4147-A177-3AD203B41FA5}">
                      <a16:colId xmlns:a16="http://schemas.microsoft.com/office/drawing/2014/main" val="385023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П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О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Д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С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Т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FF0000"/>
                          </a:solidFill>
                        </a:rPr>
                        <a:t>Р</a:t>
                      </a:r>
                      <a:endParaRPr lang="en-RU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О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К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А</a:t>
                      </a:r>
                      <a:endParaRPr lang="en-RU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941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|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RU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0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С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Т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Р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О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К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FF0000"/>
                          </a:solidFill>
                        </a:rPr>
                        <a:t>А</a:t>
                      </a:r>
                      <a:endParaRPr lang="en-RU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RU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974562"/>
                  </a:ext>
                </a:extLst>
              </a:tr>
            </a:tbl>
          </a:graphicData>
        </a:graphic>
      </p:graphicFrame>
      <p:pic>
        <p:nvPicPr>
          <p:cNvPr id="13314" name="Picture 2" descr="Человечки для презентации - 54 фото">
            <a:extLst>
              <a:ext uri="{FF2B5EF4-FFF2-40B4-BE49-F238E27FC236}">
                <a16:creationId xmlns:a16="http://schemas.microsoft.com/office/drawing/2014/main" id="{4E917AC3-DEA5-44F6-C5FE-C9D899B7E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848" y="2613623"/>
            <a:ext cx="4207806" cy="350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932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5839C-F468-9603-CD7E-00E98C9CB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Ищем строку в под</a:t>
            </a:r>
            <a:r>
              <a:rPr lang="ru-RU" dirty="0">
                <a:solidFill>
                  <a:srgbClr val="FF0000"/>
                </a:solidFill>
              </a:rPr>
              <a:t>строке</a:t>
            </a:r>
            <a:endParaRPr lang="en-RU" dirty="0">
              <a:solidFill>
                <a:srgbClr val="FF0000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3D2870-651B-1E60-901D-B37BFD682E0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345" y="1690686"/>
          <a:ext cx="3817884" cy="140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5412">
                  <a:extLst>
                    <a:ext uri="{9D8B030D-6E8A-4147-A177-3AD203B41FA5}">
                      <a16:colId xmlns:a16="http://schemas.microsoft.com/office/drawing/2014/main" val="1683119016"/>
                    </a:ext>
                  </a:extLst>
                </a:gridCol>
                <a:gridCol w="545412">
                  <a:extLst>
                    <a:ext uri="{9D8B030D-6E8A-4147-A177-3AD203B41FA5}">
                      <a16:colId xmlns:a16="http://schemas.microsoft.com/office/drawing/2014/main" val="3945043355"/>
                    </a:ext>
                  </a:extLst>
                </a:gridCol>
                <a:gridCol w="545412">
                  <a:extLst>
                    <a:ext uri="{9D8B030D-6E8A-4147-A177-3AD203B41FA5}">
                      <a16:colId xmlns:a16="http://schemas.microsoft.com/office/drawing/2014/main" val="1600346298"/>
                    </a:ext>
                  </a:extLst>
                </a:gridCol>
                <a:gridCol w="545412">
                  <a:extLst>
                    <a:ext uri="{9D8B030D-6E8A-4147-A177-3AD203B41FA5}">
                      <a16:colId xmlns:a16="http://schemas.microsoft.com/office/drawing/2014/main" val="4109765640"/>
                    </a:ext>
                  </a:extLst>
                </a:gridCol>
                <a:gridCol w="545412">
                  <a:extLst>
                    <a:ext uri="{9D8B030D-6E8A-4147-A177-3AD203B41FA5}">
                      <a16:colId xmlns:a16="http://schemas.microsoft.com/office/drawing/2014/main" val="3959121518"/>
                    </a:ext>
                  </a:extLst>
                </a:gridCol>
                <a:gridCol w="545412">
                  <a:extLst>
                    <a:ext uri="{9D8B030D-6E8A-4147-A177-3AD203B41FA5}">
                      <a16:colId xmlns:a16="http://schemas.microsoft.com/office/drawing/2014/main" val="95554043"/>
                    </a:ext>
                  </a:extLst>
                </a:gridCol>
                <a:gridCol w="545412">
                  <a:extLst>
                    <a:ext uri="{9D8B030D-6E8A-4147-A177-3AD203B41FA5}">
                      <a16:colId xmlns:a16="http://schemas.microsoft.com/office/drawing/2014/main" val="3209941574"/>
                    </a:ext>
                  </a:extLst>
                </a:gridCol>
              </a:tblGrid>
              <a:tr h="662782">
                <a:tc>
                  <a:txBody>
                    <a:bodyPr/>
                    <a:lstStyle/>
                    <a:p>
                      <a:pPr algn="ctr"/>
                      <a:r>
                        <a:rPr lang="ru-RU" sz="4000" b="0" dirty="0">
                          <a:solidFill>
                            <a:schemeClr val="tx1"/>
                          </a:solidFill>
                          <a:latin typeface="+mn-lt"/>
                        </a:rPr>
                        <a:t>С</a:t>
                      </a:r>
                      <a:endParaRPr lang="en-RU" sz="4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dirty="0">
                          <a:solidFill>
                            <a:schemeClr val="tx1"/>
                          </a:solidFill>
                          <a:latin typeface="+mn-lt"/>
                        </a:rPr>
                        <a:t>Т</a:t>
                      </a:r>
                      <a:endParaRPr lang="en-RU" sz="4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dirty="0">
                          <a:solidFill>
                            <a:schemeClr val="tx1"/>
                          </a:solidFill>
                          <a:latin typeface="+mn-lt"/>
                        </a:rPr>
                        <a:t>Р</a:t>
                      </a:r>
                      <a:endParaRPr lang="en-RU" sz="4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dirty="0">
                          <a:solidFill>
                            <a:schemeClr val="tx1"/>
                          </a:solidFill>
                          <a:latin typeface="+mn-lt"/>
                        </a:rPr>
                        <a:t>О</a:t>
                      </a:r>
                      <a:endParaRPr lang="en-RU" sz="4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dirty="0">
                          <a:solidFill>
                            <a:schemeClr val="tx1"/>
                          </a:solidFill>
                          <a:latin typeface="+mn-lt"/>
                        </a:rPr>
                        <a:t>К</a:t>
                      </a:r>
                      <a:endParaRPr lang="en-RU" sz="4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dirty="0">
                          <a:solidFill>
                            <a:schemeClr val="tx1"/>
                          </a:solidFill>
                          <a:latin typeface="+mn-lt"/>
                        </a:rPr>
                        <a:t>А</a:t>
                      </a:r>
                      <a:endParaRPr lang="en-RU" sz="4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solidFill>
                            <a:schemeClr val="tx1"/>
                          </a:solidFill>
                          <a:latin typeface="+mn-lt"/>
                        </a:rPr>
                        <a:t>*</a:t>
                      </a:r>
                      <a:endParaRPr lang="en-RU" sz="4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561201"/>
                  </a:ext>
                </a:extLst>
              </a:tr>
              <a:tr h="662782">
                <a:tc>
                  <a:txBody>
                    <a:bodyPr/>
                    <a:lstStyle/>
                    <a:p>
                      <a:pPr algn="ctr"/>
                      <a:r>
                        <a:rPr lang="ru-RU" sz="4000" b="0" i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RU" sz="40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i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RU" sz="40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i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RU" sz="40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i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RU" sz="40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i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RU" sz="40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i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RU" sz="40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i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RU" sz="40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317537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D07C0B-25DA-C9C8-A4C6-95E66BE9F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650703"/>
              </p:ext>
            </p:extLst>
          </p:nvPr>
        </p:nvGraphicFramePr>
        <p:xfrm>
          <a:off x="985346" y="4054794"/>
          <a:ext cx="439595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439">
                  <a:extLst>
                    <a:ext uri="{9D8B030D-6E8A-4147-A177-3AD203B41FA5}">
                      <a16:colId xmlns:a16="http://schemas.microsoft.com/office/drawing/2014/main" val="3775252820"/>
                    </a:ext>
                  </a:extLst>
                </a:gridCol>
                <a:gridCol w="488439">
                  <a:extLst>
                    <a:ext uri="{9D8B030D-6E8A-4147-A177-3AD203B41FA5}">
                      <a16:colId xmlns:a16="http://schemas.microsoft.com/office/drawing/2014/main" val="2226592838"/>
                    </a:ext>
                  </a:extLst>
                </a:gridCol>
                <a:gridCol w="488439">
                  <a:extLst>
                    <a:ext uri="{9D8B030D-6E8A-4147-A177-3AD203B41FA5}">
                      <a16:colId xmlns:a16="http://schemas.microsoft.com/office/drawing/2014/main" val="3143266887"/>
                    </a:ext>
                  </a:extLst>
                </a:gridCol>
                <a:gridCol w="488439">
                  <a:extLst>
                    <a:ext uri="{9D8B030D-6E8A-4147-A177-3AD203B41FA5}">
                      <a16:colId xmlns:a16="http://schemas.microsoft.com/office/drawing/2014/main" val="102910449"/>
                    </a:ext>
                  </a:extLst>
                </a:gridCol>
                <a:gridCol w="488439">
                  <a:extLst>
                    <a:ext uri="{9D8B030D-6E8A-4147-A177-3AD203B41FA5}">
                      <a16:colId xmlns:a16="http://schemas.microsoft.com/office/drawing/2014/main" val="1659962498"/>
                    </a:ext>
                  </a:extLst>
                </a:gridCol>
                <a:gridCol w="488439">
                  <a:extLst>
                    <a:ext uri="{9D8B030D-6E8A-4147-A177-3AD203B41FA5}">
                      <a16:colId xmlns:a16="http://schemas.microsoft.com/office/drawing/2014/main" val="128227868"/>
                    </a:ext>
                  </a:extLst>
                </a:gridCol>
                <a:gridCol w="488439">
                  <a:extLst>
                    <a:ext uri="{9D8B030D-6E8A-4147-A177-3AD203B41FA5}">
                      <a16:colId xmlns:a16="http://schemas.microsoft.com/office/drawing/2014/main" val="377992191"/>
                    </a:ext>
                  </a:extLst>
                </a:gridCol>
                <a:gridCol w="488439">
                  <a:extLst>
                    <a:ext uri="{9D8B030D-6E8A-4147-A177-3AD203B41FA5}">
                      <a16:colId xmlns:a16="http://schemas.microsoft.com/office/drawing/2014/main" val="99921515"/>
                    </a:ext>
                  </a:extLst>
                </a:gridCol>
                <a:gridCol w="488439">
                  <a:extLst>
                    <a:ext uri="{9D8B030D-6E8A-4147-A177-3AD203B41FA5}">
                      <a16:colId xmlns:a16="http://schemas.microsoft.com/office/drawing/2014/main" val="385023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П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О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Д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С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Т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Р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О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К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А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941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2400" b="1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2400" b="1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|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2400" b="1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2400" b="1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2400" b="1" dirty="0"/>
                        <a:t>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0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С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Т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Р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О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К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А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974562"/>
                  </a:ext>
                </a:extLst>
              </a:tr>
            </a:tbl>
          </a:graphicData>
        </a:graphic>
      </p:graphicFrame>
      <p:pic>
        <p:nvPicPr>
          <p:cNvPr id="3" name="Picture 2" descr="Человечки для презентации - 54 фото">
            <a:extLst>
              <a:ext uri="{FF2B5EF4-FFF2-40B4-BE49-F238E27FC236}">
                <a16:creationId xmlns:a16="http://schemas.microsoft.com/office/drawing/2014/main" id="{78602076-53B3-E243-E2C4-B8E41721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848" y="2613623"/>
            <a:ext cx="4207806" cy="350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335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A19E-F785-2149-F91B-513334F3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One more </a:t>
            </a:r>
            <a:r>
              <a:rPr lang="ru-RU" dirty="0"/>
              <a:t>пример</a:t>
            </a:r>
            <a:endParaRPr lang="en-RU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75CD4CD-EB42-4EAC-C0A9-91FE78D002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909884"/>
              </p:ext>
            </p:extLst>
          </p:nvPr>
        </p:nvGraphicFramePr>
        <p:xfrm>
          <a:off x="838201" y="1825625"/>
          <a:ext cx="4511563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4509">
                  <a:extLst>
                    <a:ext uri="{9D8B030D-6E8A-4147-A177-3AD203B41FA5}">
                      <a16:colId xmlns:a16="http://schemas.microsoft.com/office/drawing/2014/main" val="1891088371"/>
                    </a:ext>
                  </a:extLst>
                </a:gridCol>
                <a:gridCol w="644509">
                  <a:extLst>
                    <a:ext uri="{9D8B030D-6E8A-4147-A177-3AD203B41FA5}">
                      <a16:colId xmlns:a16="http://schemas.microsoft.com/office/drawing/2014/main" val="4105983691"/>
                    </a:ext>
                  </a:extLst>
                </a:gridCol>
                <a:gridCol w="644509">
                  <a:extLst>
                    <a:ext uri="{9D8B030D-6E8A-4147-A177-3AD203B41FA5}">
                      <a16:colId xmlns:a16="http://schemas.microsoft.com/office/drawing/2014/main" val="1091504625"/>
                    </a:ext>
                  </a:extLst>
                </a:gridCol>
                <a:gridCol w="644509">
                  <a:extLst>
                    <a:ext uri="{9D8B030D-6E8A-4147-A177-3AD203B41FA5}">
                      <a16:colId xmlns:a16="http://schemas.microsoft.com/office/drawing/2014/main" val="2034661303"/>
                    </a:ext>
                  </a:extLst>
                </a:gridCol>
                <a:gridCol w="644509">
                  <a:extLst>
                    <a:ext uri="{9D8B030D-6E8A-4147-A177-3AD203B41FA5}">
                      <a16:colId xmlns:a16="http://schemas.microsoft.com/office/drawing/2014/main" val="1337845802"/>
                    </a:ext>
                  </a:extLst>
                </a:gridCol>
                <a:gridCol w="644509">
                  <a:extLst>
                    <a:ext uri="{9D8B030D-6E8A-4147-A177-3AD203B41FA5}">
                      <a16:colId xmlns:a16="http://schemas.microsoft.com/office/drawing/2014/main" val="2452238749"/>
                    </a:ext>
                  </a:extLst>
                </a:gridCol>
                <a:gridCol w="644509">
                  <a:extLst>
                    <a:ext uri="{9D8B030D-6E8A-4147-A177-3AD203B41FA5}">
                      <a16:colId xmlns:a16="http://schemas.microsoft.com/office/drawing/2014/main" val="3837446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6000" dirty="0"/>
                        <a:t>С</a:t>
                      </a:r>
                      <a:endParaRPr lang="en-RU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/>
                        <a:t>Е</a:t>
                      </a:r>
                      <a:endParaRPr lang="en-RU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/>
                        <a:t>С</a:t>
                      </a:r>
                      <a:endParaRPr lang="en-RU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/>
                        <a:t>С</a:t>
                      </a:r>
                      <a:endParaRPr lang="en-RU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/>
                        <a:t>И</a:t>
                      </a:r>
                      <a:endParaRPr lang="en-RU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/>
                        <a:t>Я</a:t>
                      </a:r>
                      <a:endParaRPr lang="en-RU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/>
                        <a:t>*</a:t>
                      </a:r>
                      <a:endParaRPr lang="en-RU" sz="6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366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6000" dirty="0"/>
                        <a:t>2</a:t>
                      </a:r>
                      <a:endParaRPr lang="en-RU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RU" sz="60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RU" sz="60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/>
                        <a:t>2</a:t>
                      </a:r>
                      <a:endParaRPr lang="en-RU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RU" sz="6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/>
                        <a:t>6</a:t>
                      </a:r>
                      <a:endParaRPr lang="en-RU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dirty="0"/>
                        <a:t>6</a:t>
                      </a:r>
                      <a:endParaRPr lang="en-RU" sz="6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147244"/>
                  </a:ext>
                </a:extLst>
              </a:tr>
            </a:tbl>
          </a:graphicData>
        </a:graphic>
      </p:graphicFrame>
      <p:pic>
        <p:nvPicPr>
          <p:cNvPr id="15374" name="Picture 14" descr="Фон человечки - 34 фото">
            <a:extLst>
              <a:ext uri="{FF2B5EF4-FFF2-40B4-BE49-F238E27FC236}">
                <a16:creationId xmlns:a16="http://schemas.microsoft.com/office/drawing/2014/main" id="{59810F1B-D839-7C18-D415-7862C372D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99991" y="2319627"/>
            <a:ext cx="4769288" cy="417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151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4972-0C94-9AB7-5B6A-BCFB02EC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One more </a:t>
            </a:r>
            <a:r>
              <a:rPr lang="ru-RU" dirty="0"/>
              <a:t>пример</a:t>
            </a:r>
            <a:endParaRPr lang="en-RU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EB5160-1F0D-0B56-7312-9680536672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6132325"/>
              </p:ext>
            </p:extLst>
          </p:nvPr>
        </p:nvGraphicFramePr>
        <p:xfrm>
          <a:off x="985344" y="1521538"/>
          <a:ext cx="3891454" cy="140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922">
                  <a:extLst>
                    <a:ext uri="{9D8B030D-6E8A-4147-A177-3AD203B41FA5}">
                      <a16:colId xmlns:a16="http://schemas.microsoft.com/office/drawing/2014/main" val="3131182179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277162363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410364695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3604376138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1583699613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4090339262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3298440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С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Е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С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С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И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Я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*</a:t>
                      </a:r>
                      <a:endParaRPr lang="en-RU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005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2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RU" sz="4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RU" sz="4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2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RU" sz="4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6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6</a:t>
                      </a:r>
                      <a:endParaRPr lang="en-RU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50466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0BBD0E9-08E2-35B7-73DA-FC8D6B4EC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67797"/>
              </p:ext>
            </p:extLst>
          </p:nvPr>
        </p:nvGraphicFramePr>
        <p:xfrm>
          <a:off x="985344" y="3830096"/>
          <a:ext cx="7027918" cy="1506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258">
                  <a:extLst>
                    <a:ext uri="{9D8B030D-6E8A-4147-A177-3AD203B41FA5}">
                      <a16:colId xmlns:a16="http://schemas.microsoft.com/office/drawing/2014/main" val="3445369054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3050153982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3404309569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422503053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444393511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261491763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3025388069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84050762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3703080197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400465198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2250749792"/>
                    </a:ext>
                  </a:extLst>
                </a:gridCol>
              </a:tblGrid>
              <a:tr h="502122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О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П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Я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Т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Ь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FF0000"/>
                          </a:solidFill>
                        </a:rPr>
                        <a:t>С</a:t>
                      </a:r>
                      <a:endParaRPr lang="en-RU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Е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С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С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И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Я</a:t>
                      </a:r>
                      <a:endParaRPr lang="en-RU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459965"/>
                  </a:ext>
                </a:extLst>
              </a:tr>
              <a:tr h="502122"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|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575743"/>
                  </a:ext>
                </a:extLst>
              </a:tr>
              <a:tr h="502122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С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Е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С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С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И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FF0000"/>
                          </a:solidFill>
                        </a:rPr>
                        <a:t>Я</a:t>
                      </a:r>
                      <a:endParaRPr lang="en-RU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047902"/>
                  </a:ext>
                </a:extLst>
              </a:tr>
            </a:tbl>
          </a:graphicData>
        </a:graphic>
      </p:graphicFrame>
      <p:pic>
        <p:nvPicPr>
          <p:cNvPr id="24580" name="Picture 4" descr="Белые человечки для презентации на прозрачном фоне - фото и картинки  abrakadabra.fun">
            <a:extLst>
              <a:ext uri="{FF2B5EF4-FFF2-40B4-BE49-F238E27FC236}">
                <a16:creationId xmlns:a16="http://schemas.microsoft.com/office/drawing/2014/main" id="{F5CE56F4-2D41-3C4F-04BB-FBF7BE7B2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262" y="2222578"/>
            <a:ext cx="4704518" cy="405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056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4972-0C94-9AB7-5B6A-BCFB02EC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One more </a:t>
            </a:r>
            <a:r>
              <a:rPr lang="ru-RU" dirty="0"/>
              <a:t>пример</a:t>
            </a:r>
            <a:endParaRPr lang="en-RU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EB5160-1F0D-0B56-7312-9680536672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344" y="1521538"/>
          <a:ext cx="3891454" cy="140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922">
                  <a:extLst>
                    <a:ext uri="{9D8B030D-6E8A-4147-A177-3AD203B41FA5}">
                      <a16:colId xmlns:a16="http://schemas.microsoft.com/office/drawing/2014/main" val="3131182179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277162363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410364695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3604376138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1583699613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4090339262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3298440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С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Е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С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С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И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Я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*</a:t>
                      </a:r>
                      <a:endParaRPr lang="en-RU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005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2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RU" sz="4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RU" sz="4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2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RU" sz="4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6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6</a:t>
                      </a:r>
                      <a:endParaRPr lang="en-RU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50466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0BBD0E9-08E2-35B7-73DA-FC8D6B4EC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241397"/>
              </p:ext>
            </p:extLst>
          </p:nvPr>
        </p:nvGraphicFramePr>
        <p:xfrm>
          <a:off x="985344" y="3830096"/>
          <a:ext cx="7027918" cy="1506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258">
                  <a:extLst>
                    <a:ext uri="{9D8B030D-6E8A-4147-A177-3AD203B41FA5}">
                      <a16:colId xmlns:a16="http://schemas.microsoft.com/office/drawing/2014/main" val="3445369054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3050153982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3404309569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422503053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444393511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261491763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3025388069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84050762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3703080197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400465198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2250749792"/>
                    </a:ext>
                  </a:extLst>
                </a:gridCol>
              </a:tblGrid>
              <a:tr h="502122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О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П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Я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Т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Ь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chemeClr val="tx1"/>
                          </a:solidFill>
                        </a:rPr>
                        <a:t>С</a:t>
                      </a:r>
                      <a:endParaRPr lang="en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Е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FF0000"/>
                          </a:solidFill>
                        </a:rPr>
                        <a:t>С</a:t>
                      </a:r>
                      <a:endParaRPr lang="en-RU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С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И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Я</a:t>
                      </a:r>
                      <a:endParaRPr lang="en-RU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459965"/>
                  </a:ext>
                </a:extLst>
              </a:tr>
              <a:tr h="502122"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2400" b="1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575743"/>
                  </a:ext>
                </a:extLst>
              </a:tr>
              <a:tr h="502122"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С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Е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С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С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И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FF0000"/>
                          </a:solidFill>
                        </a:rPr>
                        <a:t>Я</a:t>
                      </a:r>
                      <a:endParaRPr lang="en-RU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047902"/>
                  </a:ext>
                </a:extLst>
              </a:tr>
            </a:tbl>
          </a:graphicData>
        </a:graphic>
      </p:graphicFrame>
      <p:pic>
        <p:nvPicPr>
          <p:cNvPr id="3" name="Picture 4" descr="Белые человечки для презентации на прозрачном фоне - фото и картинки  abrakadabra.fun">
            <a:extLst>
              <a:ext uri="{FF2B5EF4-FFF2-40B4-BE49-F238E27FC236}">
                <a16:creationId xmlns:a16="http://schemas.microsoft.com/office/drawing/2014/main" id="{67535802-B1BF-7232-D25E-E0323EDB4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262" y="2222578"/>
            <a:ext cx="4704518" cy="405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647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4972-0C94-9AB7-5B6A-BCFB02EC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One more </a:t>
            </a:r>
            <a:r>
              <a:rPr lang="ru-RU" dirty="0"/>
              <a:t>пример</a:t>
            </a:r>
            <a:endParaRPr lang="en-RU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EB5160-1F0D-0B56-7312-9680536672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344" y="1521538"/>
          <a:ext cx="3891454" cy="140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922">
                  <a:extLst>
                    <a:ext uri="{9D8B030D-6E8A-4147-A177-3AD203B41FA5}">
                      <a16:colId xmlns:a16="http://schemas.microsoft.com/office/drawing/2014/main" val="3131182179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277162363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410364695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3604376138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1583699613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4090339262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3298440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С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Е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С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С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И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Я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*</a:t>
                      </a:r>
                      <a:endParaRPr lang="en-RU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005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2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RU" sz="4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RU" sz="4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2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RU" sz="4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6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6</a:t>
                      </a:r>
                      <a:endParaRPr lang="en-RU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50466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0BBD0E9-08E2-35B7-73DA-FC8D6B4EC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446519"/>
              </p:ext>
            </p:extLst>
          </p:nvPr>
        </p:nvGraphicFramePr>
        <p:xfrm>
          <a:off x="985344" y="3830096"/>
          <a:ext cx="7027918" cy="1506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258">
                  <a:extLst>
                    <a:ext uri="{9D8B030D-6E8A-4147-A177-3AD203B41FA5}">
                      <a16:colId xmlns:a16="http://schemas.microsoft.com/office/drawing/2014/main" val="3445369054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3050153982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3404309569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422503053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444393511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261491763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3025388069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84050762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3703080197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400465198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2250749792"/>
                    </a:ext>
                  </a:extLst>
                </a:gridCol>
              </a:tblGrid>
              <a:tr h="502122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О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П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Я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Т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Ь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chemeClr val="tx1"/>
                          </a:solidFill>
                        </a:rPr>
                        <a:t>С</a:t>
                      </a:r>
                      <a:endParaRPr lang="en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Е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chemeClr val="tx1"/>
                          </a:solidFill>
                        </a:rPr>
                        <a:t>С</a:t>
                      </a:r>
                      <a:endParaRPr lang="en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С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FF0000"/>
                          </a:solidFill>
                        </a:rPr>
                        <a:t>И</a:t>
                      </a:r>
                      <a:endParaRPr lang="en-RU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Я</a:t>
                      </a:r>
                      <a:endParaRPr lang="en-RU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459965"/>
                  </a:ext>
                </a:extLst>
              </a:tr>
              <a:tr h="502122"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2400" b="1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575743"/>
                  </a:ext>
                </a:extLst>
              </a:tr>
              <a:tr h="502122"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С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Е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С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С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И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FF0000"/>
                          </a:solidFill>
                        </a:rPr>
                        <a:t>Я</a:t>
                      </a:r>
                      <a:endParaRPr lang="en-RU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047902"/>
                  </a:ext>
                </a:extLst>
              </a:tr>
            </a:tbl>
          </a:graphicData>
        </a:graphic>
      </p:graphicFrame>
      <p:pic>
        <p:nvPicPr>
          <p:cNvPr id="3" name="Picture 4" descr="Белые человечки для презентации на прозрачном фоне - фото и картинки  abrakadabra.fun">
            <a:extLst>
              <a:ext uri="{FF2B5EF4-FFF2-40B4-BE49-F238E27FC236}">
                <a16:creationId xmlns:a16="http://schemas.microsoft.com/office/drawing/2014/main" id="{479F9E06-067E-B193-8BB5-81352AB1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262" y="2222578"/>
            <a:ext cx="4704518" cy="405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25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4972-0C94-9AB7-5B6A-BCFB02EC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One more </a:t>
            </a:r>
            <a:r>
              <a:rPr lang="ru-RU" dirty="0"/>
              <a:t>пример</a:t>
            </a:r>
            <a:endParaRPr lang="en-RU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EB5160-1F0D-0B56-7312-9680536672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344" y="1521538"/>
          <a:ext cx="3891454" cy="140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922">
                  <a:extLst>
                    <a:ext uri="{9D8B030D-6E8A-4147-A177-3AD203B41FA5}">
                      <a16:colId xmlns:a16="http://schemas.microsoft.com/office/drawing/2014/main" val="3131182179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277162363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410364695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3604376138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1583699613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4090339262"/>
                    </a:ext>
                  </a:extLst>
                </a:gridCol>
                <a:gridCol w="555922">
                  <a:extLst>
                    <a:ext uri="{9D8B030D-6E8A-4147-A177-3AD203B41FA5}">
                      <a16:colId xmlns:a16="http://schemas.microsoft.com/office/drawing/2014/main" val="3298440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С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Е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С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С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И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Я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*</a:t>
                      </a:r>
                      <a:endParaRPr lang="en-RU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005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2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RU" sz="4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RU" sz="4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2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RU" sz="4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6</a:t>
                      </a:r>
                      <a:endParaRPr lang="en-R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6</a:t>
                      </a:r>
                      <a:endParaRPr lang="en-RU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50466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0BBD0E9-08E2-35B7-73DA-FC8D6B4EC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651796"/>
              </p:ext>
            </p:extLst>
          </p:nvPr>
        </p:nvGraphicFramePr>
        <p:xfrm>
          <a:off x="985344" y="3830096"/>
          <a:ext cx="7027918" cy="1506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258">
                  <a:extLst>
                    <a:ext uri="{9D8B030D-6E8A-4147-A177-3AD203B41FA5}">
                      <a16:colId xmlns:a16="http://schemas.microsoft.com/office/drawing/2014/main" val="3445369054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3050153982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3404309569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422503053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444393511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261491763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3025388069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84050762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3703080197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400465198"/>
                    </a:ext>
                  </a:extLst>
                </a:gridCol>
                <a:gridCol w="637966">
                  <a:extLst>
                    <a:ext uri="{9D8B030D-6E8A-4147-A177-3AD203B41FA5}">
                      <a16:colId xmlns:a16="http://schemas.microsoft.com/office/drawing/2014/main" val="2250749792"/>
                    </a:ext>
                  </a:extLst>
                </a:gridCol>
              </a:tblGrid>
              <a:tr h="502122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О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П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Я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Т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Ь</a:t>
                      </a:r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С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Е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С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С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И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Я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459965"/>
                  </a:ext>
                </a:extLst>
              </a:tr>
              <a:tr h="502122"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2400" b="1" dirty="0">
                          <a:solidFill>
                            <a:schemeClr val="tx1"/>
                          </a:solidFill>
                        </a:rPr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2400" b="1" dirty="0">
                          <a:solidFill>
                            <a:schemeClr val="tx1"/>
                          </a:solidFill>
                        </a:rPr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2400" b="1" dirty="0">
                          <a:solidFill>
                            <a:schemeClr val="tx1"/>
                          </a:solidFill>
                        </a:rPr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2400" b="1" dirty="0">
                          <a:solidFill>
                            <a:schemeClr val="tx1"/>
                          </a:solidFill>
                        </a:rPr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2400" b="1" dirty="0">
                          <a:solidFill>
                            <a:schemeClr val="tx1"/>
                          </a:solidFill>
                        </a:rPr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2400" b="1" dirty="0">
                          <a:solidFill>
                            <a:schemeClr val="tx1"/>
                          </a:solidFill>
                        </a:rPr>
                        <a:t>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575743"/>
                  </a:ext>
                </a:extLst>
              </a:tr>
              <a:tr h="502122"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С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Е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С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С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И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00B050"/>
                          </a:solidFill>
                        </a:rPr>
                        <a:t>Я</a:t>
                      </a:r>
                      <a:endParaRPr lang="en-RU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047902"/>
                  </a:ext>
                </a:extLst>
              </a:tr>
            </a:tbl>
          </a:graphicData>
        </a:graphic>
      </p:graphicFrame>
      <p:pic>
        <p:nvPicPr>
          <p:cNvPr id="3" name="Picture 4" descr="Белые человечки для презентации на прозрачном фоне - фото и картинки  abrakadabra.fun">
            <a:extLst>
              <a:ext uri="{FF2B5EF4-FFF2-40B4-BE49-F238E27FC236}">
                <a16:creationId xmlns:a16="http://schemas.microsoft.com/office/drawing/2014/main" id="{EF1B2855-59DE-B861-86FC-5CF5543A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262" y="2222578"/>
            <a:ext cx="4704518" cy="405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074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261E8-5A82-55C9-43C6-8789F89F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Кратко, но по факту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7177-A291-1E21-0159-3CD90862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b="0" i="0" u="none" strike="noStrike" dirty="0">
                <a:effectLst/>
              </a:rPr>
              <a:t>	</a:t>
            </a:r>
            <a:r>
              <a:rPr lang="ru-RU" sz="2400" dirty="0"/>
              <a:t>Алгоритм </a:t>
            </a:r>
            <a:r>
              <a:rPr lang="ru-RU" sz="2400" b="0" i="0" u="none" strike="noStrike" dirty="0">
                <a:effectLst/>
              </a:rPr>
              <a:t>разработан </a:t>
            </a:r>
            <a:r>
              <a:rPr lang="ru-RU" sz="2400" b="0" i="0" strike="noStrike" dirty="0">
                <a:effectLst/>
              </a:rPr>
              <a:t>Робертом Бойером и Джеем Муром</a:t>
            </a:r>
            <a:r>
              <a:rPr lang="ru-RU" sz="2400" dirty="0"/>
              <a:t> </a:t>
            </a:r>
            <a:r>
              <a:rPr lang="ru-RU" sz="2400" b="0" i="0" strike="noStrike" dirty="0">
                <a:effectLst/>
              </a:rPr>
              <a:t>в 1977 году. </a:t>
            </a:r>
            <a:r>
              <a:rPr lang="ru-RU" sz="2400" b="0" i="0" u="none" strike="noStrike" dirty="0">
                <a:solidFill>
                  <a:srgbClr val="202122"/>
                </a:solidFill>
                <a:effectLst/>
              </a:rPr>
              <a:t>Преимущество этого алгоритма в том, что ценой некоторого количества предварительных вычислений над шаблоном (но не над строкой, в которой ведётся поиск), шаблон сравнивается с исходным текстом не во всех позициях — часть проверок пропускается, как заведомо не дающая результата.</a:t>
            </a:r>
            <a:endParaRPr lang="en-RU" sz="2400" dirty="0"/>
          </a:p>
        </p:txBody>
      </p:sp>
      <p:pic>
        <p:nvPicPr>
          <p:cNvPr id="2050" name="Picture 2" descr="Человечки для презентаций - фото и картинки abrakadabra.fun">
            <a:extLst>
              <a:ext uri="{FF2B5EF4-FFF2-40B4-BE49-F238E27FC236}">
                <a16:creationId xmlns:a16="http://schemas.microsoft.com/office/drawing/2014/main" id="{8D8BB251-B86B-0950-25FE-DA84FD359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37" y="3714749"/>
            <a:ext cx="288607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067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551D5-6792-E8C5-B3F2-7B66F89C9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655BF-0821-00B2-78AB-E3E4C5292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191"/>
            <a:ext cx="11259207" cy="5108684"/>
          </a:xfrm>
        </p:spPr>
        <p:txBody>
          <a:bodyPr>
            <a:normAutofit fontScale="47500" lnSpcReduction="20000"/>
          </a:bodyPr>
          <a:lstStyle/>
          <a:p>
            <a:pPr marL="0" marR="0" lvl="0" indent="0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public static int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FFC66E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boyerMoore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(String text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,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String pattern) {</a:t>
            </a:r>
          </a:p>
          <a:p>
            <a:pPr marL="0" marR="0" lvl="1" indent="393192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int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n = 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text.length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()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;</a:t>
            </a:r>
          </a:p>
          <a:p>
            <a:pPr marL="0" marR="0" lvl="1" indent="393192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int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m = 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pattern.length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()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;</a:t>
            </a:r>
          </a:p>
          <a:p>
            <a:pPr marL="0" marR="0" lvl="1" indent="393192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if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(m ==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0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) {</a:t>
            </a:r>
          </a:p>
          <a:p>
            <a:pPr marL="0" marR="0" lvl="1" indent="393192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     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return new int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[]{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0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,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0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}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;</a:t>
            </a:r>
          </a:p>
          <a:p>
            <a:pPr marL="0" marR="0" lvl="1" indent="393192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}</a:t>
            </a:r>
          </a:p>
          <a:p>
            <a:pPr marL="0" marR="0" lvl="0" indent="0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     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int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[] 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badMatchTable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=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new int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[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256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]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;</a:t>
            </a:r>
          </a:p>
          <a:p>
            <a:pPr marL="0" marR="0" lvl="0" indent="0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      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Arrays.</a:t>
            </a:r>
            <a:r>
              <a:rPr kumimoji="0" lang="en-GB" sz="29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fill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(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badMatchTable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,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m)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;</a:t>
            </a:r>
          </a:p>
          <a:p>
            <a:pPr marL="0" marR="0" lvl="0" indent="0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      for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(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int 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i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=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0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; 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i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&lt; m -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1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; 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i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++) {</a:t>
            </a:r>
          </a:p>
          <a:p>
            <a:pPr marL="0" marR="0" lvl="1" indent="393192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      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badMatchTable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[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pattern.charAt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(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i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)] = m - 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i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-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1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;</a:t>
            </a:r>
          </a:p>
          <a:p>
            <a:pPr marL="0" marR="0" lvl="1" indent="393192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}</a:t>
            </a:r>
          </a:p>
          <a:p>
            <a:pPr marL="0" marR="0" lvl="0" indent="0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     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int 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i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= m -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1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;</a:t>
            </a:r>
          </a:p>
          <a:p>
            <a:pPr marL="0" marR="0" lvl="0" indent="0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      int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j = 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i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;</a:t>
            </a:r>
          </a:p>
          <a:p>
            <a:pPr marL="0" marR="0" lvl="0" indent="0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      int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k = 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i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;</a:t>
            </a:r>
          </a:p>
          <a:p>
            <a:pPr marL="0" marR="0" lvl="0" indent="0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      while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(j &gt;=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0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&amp;&amp; 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i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&lt; n) {</a:t>
            </a:r>
          </a:p>
          <a:p>
            <a:pPr marL="0" marR="0" lvl="1" indent="393192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      j = m -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1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;</a:t>
            </a:r>
          </a:p>
          <a:p>
            <a:pPr marL="0" marR="0" lvl="0" indent="0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           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k = 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i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;</a:t>
            </a:r>
          </a:p>
          <a:p>
            <a:pPr marL="0" marR="0" lvl="1" indent="393192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      while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(j &gt;=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0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&amp;&amp; 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text.charAt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(k) == 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pattern.charAt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(j)) {</a:t>
            </a:r>
          </a:p>
          <a:p>
            <a:pPr marL="0" marR="0" lvl="2" indent="786384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           k--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;</a:t>
            </a:r>
          </a:p>
          <a:p>
            <a:pPr marL="0" marR="0" lvl="2" indent="786384" algn="l" defTabSz="2096971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          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j--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;</a:t>
            </a:r>
          </a:p>
          <a:p>
            <a:pPr marL="0" marR="0" lvl="2" indent="786384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}</a:t>
            </a:r>
          </a:p>
          <a:p>
            <a:pPr marL="0" marR="0" lvl="2" indent="786384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i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+= 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badMatchTable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[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text.charAt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(</a:t>
            </a:r>
            <a:r>
              <a:rPr kumimoji="0" lang="en-GB" sz="2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i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)]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;</a:t>
            </a:r>
          </a:p>
          <a:p>
            <a:pPr marL="0" marR="0" lvl="1" indent="393192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}</a:t>
            </a:r>
          </a:p>
          <a:p>
            <a:pPr marL="0" marR="0" lvl="0" indent="0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    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if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(k &gt;= n - m) {</a:t>
            </a:r>
          </a:p>
          <a:p>
            <a:pPr marL="0" marR="0" lvl="1" indent="393192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    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return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-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1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;</a:t>
            </a:r>
          </a:p>
          <a:p>
            <a:pPr marL="0" marR="0" lvl="0" indent="0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    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}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else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{</a:t>
            </a:r>
          </a:p>
          <a:p>
            <a:pPr marL="0" marR="0" lvl="1" indent="393192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    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return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k +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1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CC7831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;</a:t>
            </a:r>
          </a:p>
          <a:p>
            <a:pPr marL="0" marR="0" lvl="0" indent="0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      </a:t>
            </a: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}</a:t>
            </a:r>
          </a:p>
          <a:p>
            <a:pPr marL="0" marR="0" lvl="0" indent="0" algn="l" defTabSz="209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80" spc="0"/>
            </a:pPr>
            <a:r>
              <a:rPr kumimoji="0" lang="en-GB" sz="2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"/>
                <a:cs typeface="Helvetica Neue"/>
                <a:sym typeface="Helvetica Neue"/>
              </a:rPr>
              <a:t>}</a:t>
            </a:r>
          </a:p>
          <a:p>
            <a:endParaRPr lang="en-RU" dirty="0"/>
          </a:p>
        </p:txBody>
      </p:sp>
      <p:pic>
        <p:nvPicPr>
          <p:cNvPr id="4" name="Picture 12" descr="человечки для презентации без фона - Создать мем - Meme-arsenal.com">
            <a:extLst>
              <a:ext uri="{FF2B5EF4-FFF2-40B4-BE49-F238E27FC236}">
                <a16:creationId xmlns:a16="http://schemas.microsoft.com/office/drawing/2014/main" id="{CD4A64BD-C7FC-A74A-4F58-43493D0FF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987" y="2330454"/>
            <a:ext cx="4154219" cy="282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667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0619-9F06-84CD-817A-12F094F5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Сложность по времени и по памяти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94410-43DE-1048-CF97-21846EDE2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6283" cy="4351338"/>
          </a:xfrm>
        </p:spPr>
        <p:txBody>
          <a:bodyPr/>
          <a:lstStyle/>
          <a:p>
            <a:r>
              <a:rPr lang="ru-RU" sz="2400" b="1" dirty="0"/>
              <a:t>По времени: </a:t>
            </a:r>
            <a:r>
              <a:rPr lang="ru-RU" sz="2400" dirty="0"/>
              <a:t>общая оценка вычислительной сложности современного варианта алгоритма Бойера — Мура —</a:t>
            </a:r>
            <a:r>
              <a:rPr lang="en-GB" sz="2400" b="1" i="1" dirty="0"/>
              <a:t>O(</a:t>
            </a:r>
            <a:r>
              <a:rPr lang="en-GB" sz="2400" b="1" i="1" dirty="0" err="1"/>
              <a:t>n+m</a:t>
            </a:r>
            <a:r>
              <a:rPr lang="en-GB" sz="2400" b="1" i="1" dirty="0"/>
              <a:t>)</a:t>
            </a:r>
            <a:endParaRPr lang="ru-RU" sz="2400" b="1" i="1" dirty="0"/>
          </a:p>
          <a:p>
            <a:pPr lvl="1"/>
            <a:r>
              <a:rPr lang="en-GB" sz="2000" b="1" i="1" dirty="0"/>
              <a:t>n</a:t>
            </a:r>
            <a:r>
              <a:rPr lang="en-GB" sz="2000" dirty="0"/>
              <a:t> — </a:t>
            </a:r>
            <a:r>
              <a:rPr lang="ru-RU" sz="2000" dirty="0"/>
              <a:t>длина строки, в которой выполняется поиск,  </a:t>
            </a:r>
          </a:p>
          <a:p>
            <a:pPr lvl="1"/>
            <a:r>
              <a:rPr lang="en-GB" sz="2000" b="1" i="1" dirty="0"/>
              <a:t>m </a:t>
            </a:r>
            <a:r>
              <a:rPr lang="en-GB" sz="2000" dirty="0"/>
              <a:t>— </a:t>
            </a:r>
            <a:r>
              <a:rPr lang="ru-RU" sz="2000" dirty="0"/>
              <a:t>длина шаблона поиска.</a:t>
            </a:r>
          </a:p>
          <a:p>
            <a:pPr lvl="1"/>
            <a:endParaRPr lang="ru-RU" sz="2000" dirty="0"/>
          </a:p>
          <a:p>
            <a:r>
              <a:rPr lang="ru-RU" sz="2400" b="1" dirty="0"/>
              <a:t>По памяти: </a:t>
            </a:r>
            <a:r>
              <a:rPr lang="ru-RU" sz="2400" dirty="0" err="1"/>
              <a:t>Ө</a:t>
            </a:r>
            <a:r>
              <a:rPr lang="ru-RU" sz="2400" dirty="0"/>
              <a:t>(</a:t>
            </a:r>
            <a:r>
              <a:rPr lang="en-GB" sz="2400" dirty="0"/>
              <a:t>m)</a:t>
            </a:r>
            <a:endParaRPr lang="ru-RU" sz="2400" dirty="0"/>
          </a:p>
          <a:p>
            <a:pPr lvl="1"/>
            <a:r>
              <a:rPr lang="en-GB" sz="2000" b="1" i="0" dirty="0"/>
              <a:t>m</a:t>
            </a:r>
            <a:r>
              <a:rPr lang="en-GB" sz="2000" b="0" i="0" dirty="0"/>
              <a:t> — </a:t>
            </a:r>
            <a:r>
              <a:rPr lang="ru-RU" sz="2000" b="0" i="0" dirty="0"/>
              <a:t>длина шаблона поиска.</a:t>
            </a:r>
          </a:p>
          <a:p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ACBFF-A47A-24D6-F44B-CEAEF8E7F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6341" y="1825625"/>
            <a:ext cx="9499485" cy="45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11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8625-A3E9-8134-EA1B-FBCB4712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Доказательство сложности 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5F56E-0495-F3E0-5121-8A3269A43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183" y="1690688"/>
            <a:ext cx="11185634" cy="483793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2900" dirty="0"/>
              <a:t>n = </a:t>
            </a:r>
            <a:r>
              <a:rPr lang="en-GB" sz="2900" dirty="0" err="1"/>
              <a:t>len</a:t>
            </a:r>
            <a:r>
              <a:rPr lang="en-GB" sz="2900" dirty="0"/>
              <a:t>(string) - </a:t>
            </a:r>
            <a:r>
              <a:rPr lang="ru-RU" sz="2900" dirty="0"/>
              <a:t>вычисление длины текста. Операция имеет сложность </a:t>
            </a:r>
            <a:r>
              <a:rPr lang="en-GB" sz="2900" dirty="0"/>
              <a:t>O(1).</a:t>
            </a:r>
          </a:p>
          <a:p>
            <a:pPr marL="0" indent="0">
              <a:buNone/>
            </a:pPr>
            <a:r>
              <a:rPr lang="en-GB" sz="2900" dirty="0"/>
              <a:t>m = </a:t>
            </a:r>
            <a:r>
              <a:rPr lang="en-GB" sz="2900" dirty="0" err="1"/>
              <a:t>len</a:t>
            </a:r>
            <a:r>
              <a:rPr lang="en-GB" sz="2900" dirty="0"/>
              <a:t>(substring) - </a:t>
            </a:r>
            <a:r>
              <a:rPr lang="ru-RU" sz="2900" dirty="0"/>
              <a:t>вычисление длины подстроки. Операция имеет сложность </a:t>
            </a:r>
            <a:r>
              <a:rPr lang="en-GB" sz="2900" dirty="0"/>
              <a:t>O(1).</a:t>
            </a:r>
          </a:p>
          <a:p>
            <a:pPr marL="0" indent="0">
              <a:buNone/>
            </a:pPr>
            <a:r>
              <a:rPr lang="en-GB" sz="2900" dirty="0"/>
              <a:t>if m &gt; n: return -1 - </a:t>
            </a:r>
            <a:r>
              <a:rPr lang="ru-RU" sz="2900" dirty="0"/>
              <a:t>проверка того, что длина подстроки не больше длины текста. Операция имеет сложность </a:t>
            </a:r>
            <a:r>
              <a:rPr lang="en-GB" sz="2900" dirty="0"/>
              <a:t>O(1).</a:t>
            </a:r>
          </a:p>
          <a:p>
            <a:pPr marL="0" indent="0">
              <a:buNone/>
            </a:pPr>
            <a:r>
              <a:rPr lang="en-GB" sz="2900" dirty="0"/>
              <a:t>skip = [m] * 256 - </a:t>
            </a:r>
            <a:r>
              <a:rPr lang="ru-RU" sz="2900" dirty="0"/>
              <a:t>создание и заполнение списка смещений. Операция имеет сложность </a:t>
            </a:r>
            <a:r>
              <a:rPr lang="en-GB" sz="2900" dirty="0"/>
              <a:t>O(1), </a:t>
            </a:r>
            <a:r>
              <a:rPr lang="ru-RU" sz="2900" dirty="0"/>
              <a:t>так как количество символов в алфавите фиксировано и равно 256.</a:t>
            </a:r>
          </a:p>
          <a:p>
            <a:pPr marL="0" indent="0">
              <a:buNone/>
            </a:pPr>
            <a:r>
              <a:rPr lang="en-GB" sz="2900" dirty="0"/>
              <a:t>for k in range(m - 1): - </a:t>
            </a:r>
            <a:r>
              <a:rPr lang="ru-RU" sz="2900" dirty="0"/>
              <a:t>заполнение списка смещений. Операция выполняется </a:t>
            </a:r>
            <a:r>
              <a:rPr lang="en-GB" sz="2900" dirty="0"/>
              <a:t>m-1 </a:t>
            </a:r>
            <a:r>
              <a:rPr lang="ru-RU" sz="2900" dirty="0"/>
              <a:t>раз и имеет сложность </a:t>
            </a:r>
            <a:r>
              <a:rPr lang="en-GB" sz="2900" dirty="0"/>
              <a:t>O(m).</a:t>
            </a:r>
          </a:p>
          <a:p>
            <a:pPr marL="0" indent="0">
              <a:buNone/>
            </a:pPr>
            <a:r>
              <a:rPr lang="en-GB" sz="2900" dirty="0" err="1"/>
              <a:t>i</a:t>
            </a:r>
            <a:r>
              <a:rPr lang="en-GB" sz="2900" dirty="0"/>
              <a:t> = m - 1 - </a:t>
            </a:r>
            <a:r>
              <a:rPr lang="ru-RU" sz="2900" dirty="0"/>
              <a:t>инициализация индекса текста. Операция имеет сложность </a:t>
            </a:r>
            <a:r>
              <a:rPr lang="en-GB" sz="2900" dirty="0"/>
              <a:t>O(1).</a:t>
            </a:r>
          </a:p>
          <a:p>
            <a:pPr marL="0" indent="0">
              <a:buNone/>
            </a:pPr>
            <a:r>
              <a:rPr lang="en-GB" sz="2900" dirty="0"/>
              <a:t>while </a:t>
            </a:r>
            <a:r>
              <a:rPr lang="en-GB" sz="2900" dirty="0" err="1"/>
              <a:t>i</a:t>
            </a:r>
            <a:r>
              <a:rPr lang="en-GB" sz="2900" dirty="0"/>
              <a:t> &lt; n: - </a:t>
            </a:r>
            <a:r>
              <a:rPr lang="ru-RU" sz="2900" dirty="0"/>
              <a:t>цикл по тексту. Операция выполняется </a:t>
            </a:r>
            <a:r>
              <a:rPr lang="en-GB" sz="2900" dirty="0"/>
              <a:t>n-m </a:t>
            </a:r>
            <a:r>
              <a:rPr lang="ru-RU" sz="2900" dirty="0"/>
              <a:t>раз и имеет сложность </a:t>
            </a:r>
            <a:r>
              <a:rPr lang="en-GB" sz="2900" dirty="0"/>
              <a:t>O(n-m).</a:t>
            </a:r>
          </a:p>
          <a:p>
            <a:pPr marL="0" indent="0">
              <a:buNone/>
            </a:pPr>
            <a:r>
              <a:rPr lang="en-GB" sz="2900" dirty="0"/>
              <a:t>j = m - 1 - </a:t>
            </a:r>
            <a:r>
              <a:rPr lang="ru-RU" sz="2900" dirty="0"/>
              <a:t>инициализация индекса подстроки. Операция имеет сложность </a:t>
            </a:r>
            <a:r>
              <a:rPr lang="en-GB" sz="2900" dirty="0"/>
              <a:t>O(1).</a:t>
            </a:r>
          </a:p>
          <a:p>
            <a:pPr marL="0" indent="0">
              <a:buNone/>
            </a:pPr>
            <a:r>
              <a:rPr lang="en-GB" sz="2900" dirty="0"/>
              <a:t>while j &gt;= 0 and string[</a:t>
            </a:r>
            <a:r>
              <a:rPr lang="en-GB" sz="2900" dirty="0" err="1"/>
              <a:t>i</a:t>
            </a:r>
            <a:r>
              <a:rPr lang="en-GB" sz="2900" dirty="0"/>
              <a:t>] == substring[j]: - </a:t>
            </a:r>
            <a:r>
              <a:rPr lang="ru-RU" sz="2900" dirty="0"/>
              <a:t>цикл по подстроке. В худшем случае (когда подстрока найдена в конце текста) цикл выполняется </a:t>
            </a:r>
            <a:r>
              <a:rPr lang="en-GB" sz="2900" dirty="0"/>
              <a:t>m </a:t>
            </a:r>
            <a:r>
              <a:rPr lang="ru-RU" sz="2900" dirty="0"/>
              <a:t>раз, в лучшем случае (когда подстрока не найдена) цикл выполняется один раз. Таким образом, сложность этой операции составляет </a:t>
            </a:r>
            <a:r>
              <a:rPr lang="en-GB" sz="2900" dirty="0"/>
              <a:t>O(m).</a:t>
            </a:r>
          </a:p>
          <a:p>
            <a:pPr marL="0" indent="0">
              <a:buNone/>
            </a:pPr>
            <a:r>
              <a:rPr lang="en-GB" sz="2900" dirty="0"/>
              <a:t>if j == -1: return </a:t>
            </a:r>
            <a:r>
              <a:rPr lang="en-GB" sz="2900" dirty="0" err="1"/>
              <a:t>i</a:t>
            </a:r>
            <a:r>
              <a:rPr lang="en-GB" sz="2900" dirty="0"/>
              <a:t> - </a:t>
            </a:r>
            <a:r>
              <a:rPr lang="ru-RU" sz="2900" dirty="0"/>
              <a:t>проверка на то, что подстрока найдена. Операция имеет сложность </a:t>
            </a:r>
            <a:r>
              <a:rPr lang="en-GB" sz="2900" dirty="0"/>
              <a:t>O(1).</a:t>
            </a:r>
          </a:p>
          <a:p>
            <a:pPr marL="0" indent="0">
              <a:buNone/>
            </a:pPr>
            <a:r>
              <a:rPr lang="en-GB" sz="2900" dirty="0" err="1"/>
              <a:t>i</a:t>
            </a:r>
            <a:r>
              <a:rPr lang="en-GB" sz="2900" dirty="0"/>
              <a:t> += skip[</a:t>
            </a:r>
            <a:r>
              <a:rPr lang="en-GB" sz="2900" dirty="0" err="1"/>
              <a:t>ord</a:t>
            </a:r>
            <a:r>
              <a:rPr lang="en-GB" sz="2900" dirty="0"/>
              <a:t>(string[</a:t>
            </a:r>
            <a:r>
              <a:rPr lang="en-GB" sz="2900" dirty="0" err="1"/>
              <a:t>i</a:t>
            </a:r>
            <a:r>
              <a:rPr lang="en-GB" sz="2900" dirty="0"/>
              <a:t>])] - </a:t>
            </a:r>
            <a:r>
              <a:rPr lang="ru-RU" sz="2900" dirty="0"/>
              <a:t>вычисление нового индекса текста. Операция имеет сложность </a:t>
            </a:r>
            <a:r>
              <a:rPr lang="en-GB" sz="2900" dirty="0"/>
              <a:t>O(1).</a:t>
            </a:r>
          </a:p>
          <a:p>
            <a:pPr marL="0" indent="0">
              <a:buNone/>
            </a:pPr>
            <a:r>
              <a:rPr lang="en-GB" sz="2900" dirty="0"/>
              <a:t>j -= 1 - </a:t>
            </a:r>
            <a:r>
              <a:rPr lang="ru-RU" sz="2900" dirty="0"/>
              <a:t>вычисление нового индекса подстроки. Операция имеет сложность </a:t>
            </a:r>
            <a:r>
              <a:rPr lang="en-GB" sz="2900" dirty="0"/>
              <a:t>O(1).</a:t>
            </a:r>
          </a:p>
          <a:p>
            <a:pPr marL="0" indent="0">
              <a:buNone/>
            </a:pPr>
            <a:r>
              <a:rPr lang="ru-RU" sz="2900" dirty="0"/>
              <a:t>Суммируя сложности всех операций, получаем, что общая сложность алгоритма Бойера-Мура составляет </a:t>
            </a:r>
            <a:r>
              <a:rPr lang="en-GB" sz="2900" dirty="0"/>
              <a:t>O(</a:t>
            </a:r>
            <a:r>
              <a:rPr lang="en-GB" sz="2900" dirty="0" err="1"/>
              <a:t>n+m</a:t>
            </a:r>
            <a:r>
              <a:rPr lang="en-GB" sz="2900" dirty="0"/>
              <a:t>).</a:t>
            </a:r>
          </a:p>
          <a:p>
            <a:pPr marL="0" indent="0">
              <a:buNone/>
            </a:pP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85229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13D14B-22DA-F74B-3536-36F15DA53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1" y="-251991"/>
            <a:ext cx="10515600" cy="1325563"/>
          </a:xfrm>
        </p:spPr>
        <p:txBody>
          <a:bodyPr/>
          <a:lstStyle/>
          <a:p>
            <a:r>
              <a:rPr lang="ru-RU" dirty="0"/>
              <a:t>Результаты тестов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F65A80-F423-DCBF-64A0-CE8F55D07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" y="720006"/>
            <a:ext cx="9871462" cy="594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47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C8C91-6785-F964-7561-48F102A12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136191E-857F-DAD9-2C3D-ACB0302A46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1577094"/>
              </p:ext>
            </p:extLst>
          </p:nvPr>
        </p:nvGraphicFramePr>
        <p:xfrm>
          <a:off x="370840" y="1690688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1527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8B5252-39A7-C44C-7547-1D1EDEB0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84C77478-47E3-533A-FEE9-6EE7BDE70B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73306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340E-E1A3-C323-DE42-5CB15321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013F1-8B38-C750-DAE6-C45AEA34A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86297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400" dirty="0"/>
              <a:t>Эффективность в худшем случае - </a:t>
            </a:r>
            <a:r>
              <a:rPr lang="en-GB" sz="2400" dirty="0"/>
              <a:t>O(n + m)</a:t>
            </a:r>
            <a:r>
              <a:rPr lang="ru-RU" sz="2400" dirty="0"/>
              <a:t>. Это позволяет эффективно решать задачи поиска подстроки в очень больших текстах.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Алгоритм работает наивысшей быстротой в случаях, когда подстрока не является случайной, а имеет какие-то закономерности в своем расположении в тексте.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Алгоритм может использоваться для поиска нескольких подстрок в одном тексте.</a:t>
            </a:r>
          </a:p>
          <a:p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FD835-217D-9AFD-2E9B-C5EF46B49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07"/>
          <a:stretch/>
        </p:blipFill>
        <p:spPr>
          <a:xfrm>
            <a:off x="8124497" y="1460047"/>
            <a:ext cx="3586655" cy="393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349C-6CE0-39CE-B4CC-CB617C731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Минусы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A7386-2107-F9E4-633E-FF380B227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07014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/>
              <a:t>Алгоритм может работать медленнее других алгоритмов в случаях, когда подстрока является случайной.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Алгоритм может потребовать больше памяти, чем другие алгоритмы поиска подстроки.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Применение алгоритма Бойера-Мура целесообразно в случаях, когда требуется быстро найти все вхождения подстроки в большом тексте или в случаях, когда подстрока имеет какие-то закономерности в своем расположении в тексте. Также алгоритм может быть использован вместе с другими алгоритмами для ускорения поиска.</a:t>
            </a:r>
          </a:p>
          <a:p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4EF15-2812-C2F4-0331-E878FFC78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290" y="1568668"/>
            <a:ext cx="4070131" cy="407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94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666D-C1AE-26C4-9152-17DD03C82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Крутой вывод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B63E1-DE17-3BC4-3836-025ABFE04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7686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	Алгоритм Бойера-Мура - это один из самых эффективных алгоритмов поиска подстроки в строке.</a:t>
            </a:r>
          </a:p>
          <a:p>
            <a:pPr marL="0" indent="0">
              <a:buNone/>
            </a:pPr>
            <a:r>
              <a:rPr lang="ru-RU" sz="2400" dirty="0"/>
              <a:t>	Его основная идея заключается в том, чтобы сравнивать подстроку с искомым текстом справа налево, начиная с конца подстроки. Это позволяет пропускать большие блоки текста, не производя с ними никаких сравнений. Если текущий символ текста не соответствует символу подстроки, то производится сдвиг искомой подстроки на определенное количество позиций вправо.</a:t>
            </a:r>
          </a:p>
          <a:p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5444E-2262-C507-E095-A7143B3B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862" y="1541846"/>
            <a:ext cx="4745420" cy="474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1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05BAF-1FD6-8402-1E38-D3A21CC3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Всем удачи, всем пока-пока!</a:t>
            </a: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80C2EE-8641-3C43-3E4A-BE8FAAF4E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383" y="1587062"/>
            <a:ext cx="10271233" cy="4905813"/>
          </a:xfrm>
        </p:spPr>
      </p:pic>
    </p:spTree>
    <p:extLst>
      <p:ext uri="{BB962C8B-B14F-4D97-AF65-F5344CB8AC3E}">
        <p14:creationId xmlns:p14="http://schemas.microsoft.com/office/powerpoint/2010/main" val="213075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8F10-8E20-9FFF-2AF1-F48A5629C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в чем суть?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34A68-F35C-54FA-0694-2A5D96FF6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2400" dirty="0"/>
              <a:t>Строится </a:t>
            </a:r>
            <a:r>
              <a:rPr lang="ru-RU" sz="2400" dirty="0">
                <a:solidFill>
                  <a:srgbClr val="FF0000"/>
                </a:solidFill>
              </a:rPr>
              <a:t>таблица смещений</a:t>
            </a:r>
            <a:r>
              <a:rPr lang="ru-RU" sz="2400" dirty="0"/>
              <a:t> для каждого символа. </a:t>
            </a:r>
          </a:p>
          <a:p>
            <a:pPr marL="514350" indent="-514350">
              <a:buAutoNum type="arabicPeriod"/>
            </a:pPr>
            <a:r>
              <a:rPr lang="ru-RU" sz="2400" dirty="0"/>
              <a:t>Исходная строка и шаблон совмещаются по началу, сравнение ведется по последнему символу. </a:t>
            </a:r>
          </a:p>
          <a:p>
            <a:pPr lvl="1"/>
            <a:r>
              <a:rPr lang="ru-RU" sz="2000" dirty="0"/>
              <a:t>Если последние символы совпадают, то сравнение идет по предпоследнему символу и так далее. </a:t>
            </a:r>
          </a:p>
          <a:p>
            <a:pPr lvl="1"/>
            <a:r>
              <a:rPr lang="ru-RU" sz="2000" dirty="0"/>
              <a:t>Если же символы не совпали, то шаблон смещается вправо, на число позиций взятое из таблицы смещений для символа из исходной строки, и тогда снова сравниваются последние символы исходной строки и шаблона. </a:t>
            </a:r>
          </a:p>
          <a:p>
            <a:pPr marL="514350" indent="-514350">
              <a:buAutoNum type="arabicPeriod"/>
            </a:pPr>
            <a:r>
              <a:rPr lang="ru-RU" sz="2400" dirty="0"/>
              <a:t>Алгоритм заканчивает работу, если шаблон полностью совпадет с подстрокой исходной строки или достигнут конец строки.</a:t>
            </a:r>
          </a:p>
          <a:p>
            <a:endParaRPr lang="en-RU" dirty="0"/>
          </a:p>
        </p:txBody>
      </p:sp>
      <p:pic>
        <p:nvPicPr>
          <p:cNvPr id="3074" name="Picture 2" descr="200 человечов для презентации без фона">
            <a:extLst>
              <a:ext uri="{FF2B5EF4-FFF2-40B4-BE49-F238E27FC236}">
                <a16:creationId xmlns:a16="http://schemas.microsoft.com/office/drawing/2014/main" id="{AA564EF9-2543-190B-B129-41F4B0B4A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238" y="4714874"/>
            <a:ext cx="2590918" cy="201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311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7603-F950-C484-88CD-77EA219FB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смещений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2572B-5A82-76BA-1ABA-482E7DE67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600" dirty="0"/>
              <a:t>	Таблица смещений строится по принципу </a:t>
            </a:r>
            <a:r>
              <a:rPr lang="ru-RU" sz="2600" dirty="0">
                <a:solidFill>
                  <a:srgbClr val="FF0000"/>
                </a:solidFill>
              </a:rPr>
              <a:t>«пропускать столько символов, сколько возможно, но не более этого»</a:t>
            </a:r>
            <a:r>
              <a:rPr lang="ru-RU" sz="2600" dirty="0"/>
              <a:t>. Например, если на каком-то шаге алгоритма последние символы не совпали, и символ, находящийся в исходной строке не присутствует в шаблоне вообще, то понятно, что можно сдвинуться вправо на полную длину шаблона, без каких-либо опасений.</a:t>
            </a:r>
          </a:p>
          <a:p>
            <a:pPr marL="0" indent="0">
              <a:buNone/>
            </a:pPr>
            <a:r>
              <a:rPr lang="ru-RU" sz="2600" dirty="0"/>
              <a:t>	 В общем случае, каждому символу ставится в соответствие величина, равная разности длины шаблона и порядкового номера символа (если символ повторяется, то берется самое правое вхождение). </a:t>
            </a:r>
          </a:p>
          <a:p>
            <a:pPr marL="0" indent="0">
              <a:buNone/>
            </a:pPr>
            <a:r>
              <a:rPr lang="ru-RU" sz="2600" dirty="0"/>
              <a:t>	Ясно, что эта величина будет в точности равна порядковому номеру символа, если считать от конца строки, что и дает возможность смещаться вправо на максимально возможное число позиций.</a:t>
            </a:r>
          </a:p>
          <a:p>
            <a:endParaRPr lang="en-RU" dirty="0"/>
          </a:p>
        </p:txBody>
      </p:sp>
      <p:pic>
        <p:nvPicPr>
          <p:cNvPr id="4098" name="Picture 2" descr="Мем человечки для презентации - создать бесплатно">
            <a:extLst>
              <a:ext uri="{FF2B5EF4-FFF2-40B4-BE49-F238E27FC236}">
                <a16:creationId xmlns:a16="http://schemas.microsoft.com/office/drawing/2014/main" id="{843F55CA-62EC-12E2-7CA8-9D0E68252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3" t="6671"/>
          <a:stretch/>
        </p:blipFill>
        <p:spPr bwMode="auto">
          <a:xfrm>
            <a:off x="10677150" y="5114925"/>
            <a:ext cx="151485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681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A4E5-B36F-7C30-C2E2-CAA290B05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Жестко</a:t>
            </a:r>
            <a:r>
              <a:rPr lang="ru-RU" dirty="0"/>
              <a:t> составляем таблицу</a:t>
            </a:r>
            <a:endParaRPr lang="en-R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18C842C-FEF8-F542-DBC1-CC9599B374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487427"/>
              </p:ext>
            </p:extLst>
          </p:nvPr>
        </p:nvGraphicFramePr>
        <p:xfrm>
          <a:off x="838200" y="1825624"/>
          <a:ext cx="6750268" cy="2432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4324">
                  <a:extLst>
                    <a:ext uri="{9D8B030D-6E8A-4147-A177-3AD203B41FA5}">
                      <a16:colId xmlns:a16="http://schemas.microsoft.com/office/drawing/2014/main" val="4250391759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605128883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58974679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59251213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595923901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704839817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2238161259"/>
                    </a:ext>
                  </a:extLst>
                </a:gridCol>
              </a:tblGrid>
              <a:tr h="1216026"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С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Т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Р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О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К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А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*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173542"/>
                  </a:ext>
                </a:extLst>
              </a:tr>
              <a:tr h="1216026"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10314"/>
                  </a:ext>
                </a:extLst>
              </a:tr>
            </a:tbl>
          </a:graphicData>
        </a:graphic>
      </p:graphicFrame>
      <p:pic>
        <p:nvPicPr>
          <p:cNvPr id="5122" name="Picture 2" descr="250 человечков для презентации без фона">
            <a:extLst>
              <a:ext uri="{FF2B5EF4-FFF2-40B4-BE49-F238E27FC236}">
                <a16:creationId xmlns:a16="http://schemas.microsoft.com/office/drawing/2014/main" id="{F716C802-679C-7C31-787D-D52D4396F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13160" y="4014951"/>
            <a:ext cx="4975896" cy="325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162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A4E5-B36F-7C30-C2E2-CAA290B05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Жестко</a:t>
            </a:r>
            <a:r>
              <a:rPr lang="ru-RU" dirty="0"/>
              <a:t> составляем таблицу</a:t>
            </a:r>
            <a:endParaRPr lang="en-R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18C842C-FEF8-F542-DBC1-CC9599B374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1733256"/>
              </p:ext>
            </p:extLst>
          </p:nvPr>
        </p:nvGraphicFramePr>
        <p:xfrm>
          <a:off x="838200" y="1825624"/>
          <a:ext cx="6750268" cy="2432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4324">
                  <a:extLst>
                    <a:ext uri="{9D8B030D-6E8A-4147-A177-3AD203B41FA5}">
                      <a16:colId xmlns:a16="http://schemas.microsoft.com/office/drawing/2014/main" val="4250391759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605128883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58974679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59251213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595923901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704839817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2238161259"/>
                    </a:ext>
                  </a:extLst>
                </a:gridCol>
              </a:tblGrid>
              <a:tr h="1216026"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С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Т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Р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О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К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А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*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173542"/>
                  </a:ext>
                </a:extLst>
              </a:tr>
              <a:tr h="1216026"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10314"/>
                  </a:ext>
                </a:extLst>
              </a:tr>
            </a:tbl>
          </a:graphicData>
        </a:graphic>
      </p:graphicFrame>
      <p:pic>
        <p:nvPicPr>
          <p:cNvPr id="5122" name="Picture 2" descr="250 человечков для презентации без фона">
            <a:extLst>
              <a:ext uri="{FF2B5EF4-FFF2-40B4-BE49-F238E27FC236}">
                <a16:creationId xmlns:a16="http://schemas.microsoft.com/office/drawing/2014/main" id="{F716C802-679C-7C31-787D-D52D4396F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13160" y="4014951"/>
            <a:ext cx="4975896" cy="325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72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A4E5-B36F-7C30-C2E2-CAA290B05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Жестко</a:t>
            </a:r>
            <a:r>
              <a:rPr lang="ru-RU" dirty="0"/>
              <a:t> составляем таблицу</a:t>
            </a:r>
            <a:endParaRPr lang="en-R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18C842C-FEF8-F542-DBC1-CC9599B374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7890772"/>
              </p:ext>
            </p:extLst>
          </p:nvPr>
        </p:nvGraphicFramePr>
        <p:xfrm>
          <a:off x="838200" y="1825624"/>
          <a:ext cx="6750268" cy="2432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4324">
                  <a:extLst>
                    <a:ext uri="{9D8B030D-6E8A-4147-A177-3AD203B41FA5}">
                      <a16:colId xmlns:a16="http://schemas.microsoft.com/office/drawing/2014/main" val="4250391759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605128883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58974679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59251213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595923901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704839817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2238161259"/>
                    </a:ext>
                  </a:extLst>
                </a:gridCol>
              </a:tblGrid>
              <a:tr h="1216026"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С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Т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Р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О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К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А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*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173542"/>
                  </a:ext>
                </a:extLst>
              </a:tr>
              <a:tr h="1216026"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10314"/>
                  </a:ext>
                </a:extLst>
              </a:tr>
            </a:tbl>
          </a:graphicData>
        </a:graphic>
      </p:graphicFrame>
      <p:pic>
        <p:nvPicPr>
          <p:cNvPr id="5122" name="Picture 2" descr="250 человечков для презентации без фона">
            <a:extLst>
              <a:ext uri="{FF2B5EF4-FFF2-40B4-BE49-F238E27FC236}">
                <a16:creationId xmlns:a16="http://schemas.microsoft.com/office/drawing/2014/main" id="{F716C802-679C-7C31-787D-D52D4396F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13160" y="4014951"/>
            <a:ext cx="4975896" cy="325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251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A4E5-B36F-7C30-C2E2-CAA290B05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Жестко</a:t>
            </a:r>
            <a:r>
              <a:rPr lang="ru-RU" dirty="0"/>
              <a:t> составляем таблицу</a:t>
            </a:r>
            <a:endParaRPr lang="en-R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18C842C-FEF8-F542-DBC1-CC9599B374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0658709"/>
              </p:ext>
            </p:extLst>
          </p:nvPr>
        </p:nvGraphicFramePr>
        <p:xfrm>
          <a:off x="838200" y="1825624"/>
          <a:ext cx="6750268" cy="2432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4324">
                  <a:extLst>
                    <a:ext uri="{9D8B030D-6E8A-4147-A177-3AD203B41FA5}">
                      <a16:colId xmlns:a16="http://schemas.microsoft.com/office/drawing/2014/main" val="4250391759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605128883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58974679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59251213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595923901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704839817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2238161259"/>
                    </a:ext>
                  </a:extLst>
                </a:gridCol>
              </a:tblGrid>
              <a:tr h="1216026"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С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Т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Р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О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К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А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*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173542"/>
                  </a:ext>
                </a:extLst>
              </a:tr>
              <a:tr h="1216026"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10314"/>
                  </a:ext>
                </a:extLst>
              </a:tr>
            </a:tbl>
          </a:graphicData>
        </a:graphic>
      </p:graphicFrame>
      <p:pic>
        <p:nvPicPr>
          <p:cNvPr id="5122" name="Picture 2" descr="250 человечков для презентации без фона">
            <a:extLst>
              <a:ext uri="{FF2B5EF4-FFF2-40B4-BE49-F238E27FC236}">
                <a16:creationId xmlns:a16="http://schemas.microsoft.com/office/drawing/2014/main" id="{F716C802-679C-7C31-787D-D52D4396F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13160" y="4014951"/>
            <a:ext cx="4975896" cy="325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03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A4E5-B36F-7C30-C2E2-CAA290B05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Жестко</a:t>
            </a:r>
            <a:r>
              <a:rPr lang="ru-RU" dirty="0"/>
              <a:t> составляем таблицу</a:t>
            </a:r>
            <a:endParaRPr lang="en-R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18C842C-FEF8-F542-DBC1-CC9599B374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4548547"/>
              </p:ext>
            </p:extLst>
          </p:nvPr>
        </p:nvGraphicFramePr>
        <p:xfrm>
          <a:off x="838200" y="1825624"/>
          <a:ext cx="6750268" cy="2432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4324">
                  <a:extLst>
                    <a:ext uri="{9D8B030D-6E8A-4147-A177-3AD203B41FA5}">
                      <a16:colId xmlns:a16="http://schemas.microsoft.com/office/drawing/2014/main" val="4250391759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605128883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58974679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59251213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3595923901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704839817"/>
                    </a:ext>
                  </a:extLst>
                </a:gridCol>
                <a:gridCol w="964324">
                  <a:extLst>
                    <a:ext uri="{9D8B030D-6E8A-4147-A177-3AD203B41FA5}">
                      <a16:colId xmlns:a16="http://schemas.microsoft.com/office/drawing/2014/main" val="2238161259"/>
                    </a:ext>
                  </a:extLst>
                </a:gridCol>
              </a:tblGrid>
              <a:tr h="1216026"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С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Т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Р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О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К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А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b="0" dirty="0">
                          <a:solidFill>
                            <a:schemeClr val="tx1"/>
                          </a:solidFill>
                          <a:latin typeface="+mn-lt"/>
                        </a:rPr>
                        <a:t>*</a:t>
                      </a:r>
                      <a:endParaRPr lang="en-RU" sz="6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173542"/>
                  </a:ext>
                </a:extLst>
              </a:tr>
              <a:tr h="1216026"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6000" i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RU" sz="60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10314"/>
                  </a:ext>
                </a:extLst>
              </a:tr>
            </a:tbl>
          </a:graphicData>
        </a:graphic>
      </p:graphicFrame>
      <p:pic>
        <p:nvPicPr>
          <p:cNvPr id="5122" name="Picture 2" descr="250 человечков для презентации без фона">
            <a:extLst>
              <a:ext uri="{FF2B5EF4-FFF2-40B4-BE49-F238E27FC236}">
                <a16:creationId xmlns:a16="http://schemas.microsoft.com/office/drawing/2014/main" id="{F716C802-679C-7C31-787D-D52D4396F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13160" y="4014951"/>
            <a:ext cx="4975896" cy="325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69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4908</TotalTime>
  <Words>1458</Words>
  <Application>Microsoft Office PowerPoint</Application>
  <PresentationFormat>Широкоэкранный</PresentationFormat>
  <Paragraphs>406</Paragraphs>
  <Slides>29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Arial Rounded MT Bold</vt:lpstr>
      <vt:lpstr>Calibri</vt:lpstr>
      <vt:lpstr>Calibri Light</vt:lpstr>
      <vt:lpstr>Office Theme</vt:lpstr>
      <vt:lpstr>Алгоритм Бойера-Мура</vt:lpstr>
      <vt:lpstr>Кратко, но по факту</vt:lpstr>
      <vt:lpstr>А в чем суть?</vt:lpstr>
      <vt:lpstr>Таблица смещений</vt:lpstr>
      <vt:lpstr>Жестко составляем таблицу</vt:lpstr>
      <vt:lpstr>Жестко составляем таблицу</vt:lpstr>
      <vt:lpstr>Жестко составляем таблицу</vt:lpstr>
      <vt:lpstr>Жестко составляем таблицу</vt:lpstr>
      <vt:lpstr>Жестко составляем таблицу</vt:lpstr>
      <vt:lpstr>Жестко составляем таблицу</vt:lpstr>
      <vt:lpstr>Жестко составляем таблицу</vt:lpstr>
      <vt:lpstr>Жестко составляем таблицу</vt:lpstr>
      <vt:lpstr>Ищем строку в подстроке</vt:lpstr>
      <vt:lpstr>Ищем строку в подстроке</vt:lpstr>
      <vt:lpstr>One more пример</vt:lpstr>
      <vt:lpstr>One more пример</vt:lpstr>
      <vt:lpstr>One more пример</vt:lpstr>
      <vt:lpstr>One more пример</vt:lpstr>
      <vt:lpstr>One more пример</vt:lpstr>
      <vt:lpstr>Код</vt:lpstr>
      <vt:lpstr>Сложность по времени и по памяти</vt:lpstr>
      <vt:lpstr>Доказательство сложности </vt:lpstr>
      <vt:lpstr>Результаты тестов</vt:lpstr>
      <vt:lpstr>Графики</vt:lpstr>
      <vt:lpstr>Графики</vt:lpstr>
      <vt:lpstr>Плюсы</vt:lpstr>
      <vt:lpstr>Минусы</vt:lpstr>
      <vt:lpstr>Крутой вывод</vt:lpstr>
      <vt:lpstr>Всем удачи, всем пока-пока!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 Бойера-Мура</dc:title>
  <dc:creator>Литвина Ангелина</dc:creator>
  <cp:lastModifiedBy>Рожнов Савелий Иванович</cp:lastModifiedBy>
  <cp:revision>2</cp:revision>
  <dcterms:created xsi:type="dcterms:W3CDTF">2023-05-14T10:43:42Z</dcterms:created>
  <dcterms:modified xsi:type="dcterms:W3CDTF">2023-05-17T22:59:21Z</dcterms:modified>
</cp:coreProperties>
</file>